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Brasika" panose="020B0604020202020204" charset="0"/>
      <p:regular r:id="rId31"/>
    </p:embeddedFont>
    <p:embeddedFont>
      <p:font typeface="Calibri" panose="020F0502020204030204" pitchFamily="34" charset="0"/>
      <p:regular r:id="rId32"/>
      <p:bold r:id="rId33"/>
      <p:italic r:id="rId34"/>
      <p:boldItalic r:id="rId35"/>
    </p:embeddedFont>
    <p:embeddedFont>
      <p:font typeface="Nunito 1 Bold" panose="020B0604020202020204" charset="0"/>
      <p:regular r:id="rId36"/>
    </p:embeddedFont>
    <p:embeddedFont>
      <p:font typeface="Nunito 1 Heavy" panose="020B0604020202020204" charset="0"/>
      <p:regular r:id="rId37"/>
    </p:embeddedFont>
    <p:embeddedFont>
      <p:font typeface="Nunito 1 Semi-Bold" panose="020B0604020202020204" charset="0"/>
      <p:regular r:id="rId38"/>
    </p:embeddedFont>
    <p:embeddedFont>
      <p:font typeface="Nunito 1 Ultra-Bold" panose="020B0604020202020204" charset="0"/>
      <p:regular r:id="rId39"/>
    </p:embeddedFont>
    <p:embeddedFont>
      <p:font typeface="Nunito 2 Bold" panose="020B0604020202020204" charset="0"/>
      <p:regular r:id="rId40"/>
    </p:embeddedFont>
    <p:embeddedFont>
      <p:font typeface="Nunito 2 Heavy" panose="020B0604020202020204" charset="0"/>
      <p:regular r:id="rId41"/>
    </p:embeddedFont>
    <p:embeddedFont>
      <p:font typeface="Open Sans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29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6.png"/><Relationship Id="rId4" Type="http://schemas.openxmlformats.org/officeDocument/2006/relationships/image" Target="../media/image38.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1.jpeg"/><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7.png"/><Relationship Id="rId5" Type="http://schemas.openxmlformats.org/officeDocument/2006/relationships/image" Target="../media/image17.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7.png"/><Relationship Id="rId9" Type="http://schemas.openxmlformats.org/officeDocument/2006/relationships/image" Target="../media/image45.png"/><Relationship Id="rId14"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8.png"/><Relationship Id="rId10" Type="http://schemas.openxmlformats.org/officeDocument/2006/relationships/image" Target="../media/image57.svg"/><Relationship Id="rId4" Type="http://schemas.openxmlformats.org/officeDocument/2006/relationships/image" Target="../media/image7.png"/><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9.sv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7.png"/><Relationship Id="rId10" Type="http://schemas.openxmlformats.org/officeDocument/2006/relationships/image" Target="../media/image61.svg"/><Relationship Id="rId4" Type="http://schemas.openxmlformats.org/officeDocument/2006/relationships/image" Target="../media/image8.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64.png"/><Relationship Id="rId4" Type="http://schemas.openxmlformats.org/officeDocument/2006/relationships/image" Target="../media/image63.sv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68.png"/><Relationship Id="rId5" Type="http://schemas.openxmlformats.org/officeDocument/2006/relationships/image" Target="../media/image17.png"/><Relationship Id="rId10" Type="http://schemas.openxmlformats.org/officeDocument/2006/relationships/image" Target="../media/image67.png"/><Relationship Id="rId4" Type="http://schemas.openxmlformats.org/officeDocument/2006/relationships/image" Target="../media/image8.png"/><Relationship Id="rId9" Type="http://schemas.openxmlformats.org/officeDocument/2006/relationships/image" Target="../media/image66.pn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png"/><Relationship Id="rId7" Type="http://schemas.openxmlformats.org/officeDocument/2006/relationships/image" Target="../media/image7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9.png"/><Relationship Id="rId10" Type="http://schemas.openxmlformats.org/officeDocument/2006/relationships/image" Target="../media/image73.svg"/><Relationship Id="rId4" Type="http://schemas.openxmlformats.org/officeDocument/2006/relationships/image" Target="../media/image8.png"/><Relationship Id="rId9"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png"/><Relationship Id="rId7" Type="http://schemas.openxmlformats.org/officeDocument/2006/relationships/image" Target="../media/image7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77.sv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1.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7.png"/><Relationship Id="rId7" Type="http://schemas.openxmlformats.org/officeDocument/2006/relationships/image" Target="../media/image8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91.svg"/><Relationship Id="rId3" Type="http://schemas.openxmlformats.org/officeDocument/2006/relationships/image" Target="../media/image40.png"/><Relationship Id="rId7" Type="http://schemas.openxmlformats.org/officeDocument/2006/relationships/image" Target="../media/image8.png"/><Relationship Id="rId12" Type="http://schemas.openxmlformats.org/officeDocument/2006/relationships/image" Target="../media/image90.png"/><Relationship Id="rId2" Type="http://schemas.openxmlformats.org/officeDocument/2006/relationships/image" Target="../media/image1.jpeg"/><Relationship Id="rId16"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89.svg"/><Relationship Id="rId5" Type="http://schemas.openxmlformats.org/officeDocument/2006/relationships/image" Target="../media/image6.png"/><Relationship Id="rId15" Type="http://schemas.openxmlformats.org/officeDocument/2006/relationships/image" Target="../media/image93.svg"/><Relationship Id="rId10" Type="http://schemas.openxmlformats.org/officeDocument/2006/relationships/image" Target="../media/image88.png"/><Relationship Id="rId4" Type="http://schemas.openxmlformats.org/officeDocument/2006/relationships/image" Target="../media/image20.png"/><Relationship Id="rId9" Type="http://schemas.openxmlformats.org/officeDocument/2006/relationships/image" Target="../media/image9.png"/><Relationship Id="rId14" Type="http://schemas.openxmlformats.org/officeDocument/2006/relationships/image" Target="../media/image92.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6.png"/><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17.png"/><Relationship Id="rId5" Type="http://schemas.openxmlformats.org/officeDocument/2006/relationships/image" Target="../media/image27.png"/><Relationship Id="rId10" Type="http://schemas.openxmlformats.org/officeDocument/2006/relationships/image" Target="../media/image7.png"/><Relationship Id="rId4" Type="http://schemas.openxmlformats.org/officeDocument/2006/relationships/image" Target="../media/image29.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5396930" y="5645792"/>
            <a:ext cx="7494140" cy="8975018"/>
          </a:xfrm>
          <a:custGeom>
            <a:avLst/>
            <a:gdLst/>
            <a:ahLst/>
            <a:cxnLst/>
            <a:rect l="l" t="t" r="r" b="b"/>
            <a:pathLst>
              <a:path w="7494140" h="8975018">
                <a:moveTo>
                  <a:pt x="0" y="0"/>
                </a:moveTo>
                <a:lnTo>
                  <a:pt x="7494140" y="0"/>
                </a:lnTo>
                <a:lnTo>
                  <a:pt x="7494140" y="8975018"/>
                </a:lnTo>
                <a:lnTo>
                  <a:pt x="0" y="8975018"/>
                </a:lnTo>
                <a:lnTo>
                  <a:pt x="0" y="0"/>
                </a:lnTo>
                <a:close/>
              </a:path>
            </a:pathLst>
          </a:custGeom>
          <a:blipFill>
            <a:blip r:embed="rId3"/>
            <a:stretch>
              <a:fillRect/>
            </a:stretch>
          </a:blipFill>
        </p:spPr>
        <p:txBody>
          <a:bodyPr/>
          <a:lstStyle/>
          <a:p>
            <a:endParaRPr lang="es-ES"/>
          </a:p>
        </p:txBody>
      </p:sp>
      <p:grpSp>
        <p:nvGrpSpPr>
          <p:cNvPr id="4" name="Group 4"/>
          <p:cNvGrpSpPr/>
          <p:nvPr/>
        </p:nvGrpSpPr>
        <p:grpSpPr>
          <a:xfrm>
            <a:off x="-572002" y="3753535"/>
            <a:ext cx="6969652" cy="7401870"/>
            <a:chOff x="0" y="0"/>
            <a:chExt cx="9292869" cy="9869161"/>
          </a:xfrm>
        </p:grpSpPr>
        <p:sp>
          <p:nvSpPr>
            <p:cNvPr id="5" name="Freeform 5"/>
            <p:cNvSpPr/>
            <p:nvPr/>
          </p:nvSpPr>
          <p:spPr>
            <a:xfrm rot="-1100670">
              <a:off x="2608351" y="6709382"/>
              <a:ext cx="2884567" cy="2776396"/>
            </a:xfrm>
            <a:custGeom>
              <a:avLst/>
              <a:gdLst/>
              <a:ahLst/>
              <a:cxnLst/>
              <a:rect l="l" t="t" r="r" b="b"/>
              <a:pathLst>
                <a:path w="2884567" h="2776396">
                  <a:moveTo>
                    <a:pt x="0" y="0"/>
                  </a:moveTo>
                  <a:lnTo>
                    <a:pt x="2884567" y="0"/>
                  </a:lnTo>
                  <a:lnTo>
                    <a:pt x="2884567" y="2776395"/>
                  </a:lnTo>
                  <a:lnTo>
                    <a:pt x="0" y="2776395"/>
                  </a:lnTo>
                  <a:lnTo>
                    <a:pt x="0" y="0"/>
                  </a:lnTo>
                  <a:close/>
                </a:path>
              </a:pathLst>
            </a:custGeom>
            <a:blipFill>
              <a:blip r:embed="rId4"/>
              <a:stretch>
                <a:fillRect/>
              </a:stretch>
            </a:blipFill>
          </p:spPr>
          <p:txBody>
            <a:bodyPr/>
            <a:lstStyle/>
            <a:p>
              <a:endParaRPr lang="es-ES"/>
            </a:p>
          </p:txBody>
        </p:sp>
        <p:sp>
          <p:nvSpPr>
            <p:cNvPr id="6" name="Freeform 6"/>
            <p:cNvSpPr/>
            <p:nvPr/>
          </p:nvSpPr>
          <p:spPr>
            <a:xfrm>
              <a:off x="0" y="0"/>
              <a:ext cx="2792150" cy="2823919"/>
            </a:xfrm>
            <a:custGeom>
              <a:avLst/>
              <a:gdLst/>
              <a:ahLst/>
              <a:cxnLst/>
              <a:rect l="l" t="t" r="r" b="b"/>
              <a:pathLst>
                <a:path w="2792150" h="2823919">
                  <a:moveTo>
                    <a:pt x="0" y="0"/>
                  </a:moveTo>
                  <a:lnTo>
                    <a:pt x="2792150" y="0"/>
                  </a:lnTo>
                  <a:lnTo>
                    <a:pt x="2792150" y="2823919"/>
                  </a:lnTo>
                  <a:lnTo>
                    <a:pt x="0" y="2823919"/>
                  </a:lnTo>
                  <a:lnTo>
                    <a:pt x="0" y="0"/>
                  </a:lnTo>
                  <a:close/>
                </a:path>
              </a:pathLst>
            </a:custGeom>
            <a:blipFill>
              <a:blip r:embed="rId5"/>
              <a:stretch>
                <a:fillRect/>
              </a:stretch>
            </a:blipFill>
          </p:spPr>
          <p:txBody>
            <a:bodyPr/>
            <a:lstStyle/>
            <a:p>
              <a:endParaRPr lang="es-ES"/>
            </a:p>
          </p:txBody>
        </p:sp>
        <p:sp>
          <p:nvSpPr>
            <p:cNvPr id="7" name="Freeform 7"/>
            <p:cNvSpPr/>
            <p:nvPr/>
          </p:nvSpPr>
          <p:spPr>
            <a:xfrm rot="2301051">
              <a:off x="5345801" y="1437031"/>
              <a:ext cx="2308361" cy="3262701"/>
            </a:xfrm>
            <a:custGeom>
              <a:avLst/>
              <a:gdLst/>
              <a:ahLst/>
              <a:cxnLst/>
              <a:rect l="l" t="t" r="r" b="b"/>
              <a:pathLst>
                <a:path w="2308361" h="3262701">
                  <a:moveTo>
                    <a:pt x="0" y="0"/>
                  </a:moveTo>
                  <a:lnTo>
                    <a:pt x="2308361" y="0"/>
                  </a:lnTo>
                  <a:lnTo>
                    <a:pt x="2308361" y="3262701"/>
                  </a:lnTo>
                  <a:lnTo>
                    <a:pt x="0" y="3262701"/>
                  </a:lnTo>
                  <a:lnTo>
                    <a:pt x="0" y="0"/>
                  </a:lnTo>
                  <a:close/>
                </a:path>
              </a:pathLst>
            </a:custGeom>
            <a:blipFill>
              <a:blip r:embed="rId6"/>
              <a:stretch>
                <a:fillRect/>
              </a:stretch>
            </a:blipFill>
          </p:spPr>
          <p:txBody>
            <a:bodyPr/>
            <a:lstStyle/>
            <a:p>
              <a:endParaRPr lang="es-ES"/>
            </a:p>
          </p:txBody>
        </p:sp>
        <p:sp>
          <p:nvSpPr>
            <p:cNvPr id="8" name="Freeform 8"/>
            <p:cNvSpPr/>
            <p:nvPr/>
          </p:nvSpPr>
          <p:spPr>
            <a:xfrm>
              <a:off x="320479" y="5025140"/>
              <a:ext cx="1678893" cy="1678893"/>
            </a:xfrm>
            <a:custGeom>
              <a:avLst/>
              <a:gdLst/>
              <a:ahLst/>
              <a:cxnLst/>
              <a:rect l="l" t="t" r="r" b="b"/>
              <a:pathLst>
                <a:path w="1678893" h="1678893">
                  <a:moveTo>
                    <a:pt x="0" y="0"/>
                  </a:moveTo>
                  <a:lnTo>
                    <a:pt x="1678893" y="0"/>
                  </a:lnTo>
                  <a:lnTo>
                    <a:pt x="1678893" y="1678892"/>
                  </a:lnTo>
                  <a:lnTo>
                    <a:pt x="0" y="1678892"/>
                  </a:lnTo>
                  <a:lnTo>
                    <a:pt x="0" y="0"/>
                  </a:lnTo>
                  <a:close/>
                </a:path>
              </a:pathLst>
            </a:custGeom>
            <a:blipFill>
              <a:blip r:embed="rId7"/>
              <a:stretch>
                <a:fillRect/>
              </a:stretch>
            </a:blipFill>
            <a:ln cap="sq">
              <a:noFill/>
              <a:prstDash val="solid"/>
              <a:miter/>
            </a:ln>
          </p:spPr>
          <p:txBody>
            <a:bodyPr/>
            <a:lstStyle/>
            <a:p>
              <a:endParaRPr lang="es-ES"/>
            </a:p>
          </p:txBody>
        </p:sp>
        <p:sp>
          <p:nvSpPr>
            <p:cNvPr id="9" name="Freeform 9"/>
            <p:cNvSpPr/>
            <p:nvPr/>
          </p:nvSpPr>
          <p:spPr>
            <a:xfrm>
              <a:off x="4050635" y="1605011"/>
              <a:ext cx="497173" cy="496552"/>
            </a:xfrm>
            <a:custGeom>
              <a:avLst/>
              <a:gdLst/>
              <a:ahLst/>
              <a:cxnLst/>
              <a:rect l="l" t="t" r="r" b="b"/>
              <a:pathLst>
                <a:path w="497173" h="496552">
                  <a:moveTo>
                    <a:pt x="0" y="0"/>
                  </a:moveTo>
                  <a:lnTo>
                    <a:pt x="497173" y="0"/>
                  </a:lnTo>
                  <a:lnTo>
                    <a:pt x="497173" y="496552"/>
                  </a:lnTo>
                  <a:lnTo>
                    <a:pt x="0" y="496552"/>
                  </a:lnTo>
                  <a:lnTo>
                    <a:pt x="0" y="0"/>
                  </a:lnTo>
                  <a:close/>
                </a:path>
              </a:pathLst>
            </a:custGeom>
            <a:blipFill>
              <a:blip r:embed="rId8"/>
              <a:stretch>
                <a:fillRect/>
              </a:stretch>
            </a:blipFill>
          </p:spPr>
          <p:txBody>
            <a:bodyPr/>
            <a:lstStyle/>
            <a:p>
              <a:endParaRPr lang="es-ES"/>
            </a:p>
          </p:txBody>
        </p:sp>
        <p:sp>
          <p:nvSpPr>
            <p:cNvPr id="10" name="Freeform 10"/>
            <p:cNvSpPr/>
            <p:nvPr/>
          </p:nvSpPr>
          <p:spPr>
            <a:xfrm>
              <a:off x="6536283" y="6474363"/>
              <a:ext cx="497173" cy="496552"/>
            </a:xfrm>
            <a:custGeom>
              <a:avLst/>
              <a:gdLst/>
              <a:ahLst/>
              <a:cxnLst/>
              <a:rect l="l" t="t" r="r" b="b"/>
              <a:pathLst>
                <a:path w="497173" h="496552">
                  <a:moveTo>
                    <a:pt x="0" y="0"/>
                  </a:moveTo>
                  <a:lnTo>
                    <a:pt x="497173" y="0"/>
                  </a:lnTo>
                  <a:lnTo>
                    <a:pt x="497173" y="496552"/>
                  </a:lnTo>
                  <a:lnTo>
                    <a:pt x="0" y="496552"/>
                  </a:lnTo>
                  <a:lnTo>
                    <a:pt x="0" y="0"/>
                  </a:lnTo>
                  <a:close/>
                </a:path>
              </a:pathLst>
            </a:custGeom>
            <a:blipFill>
              <a:blip r:embed="rId9"/>
              <a:stretch>
                <a:fillRect/>
              </a:stretch>
            </a:blipFill>
            <a:ln cap="sq">
              <a:noFill/>
              <a:prstDash val="solid"/>
              <a:miter/>
            </a:ln>
          </p:spPr>
          <p:txBody>
            <a:bodyPr/>
            <a:lstStyle/>
            <a:p>
              <a:endParaRPr lang="es-ES"/>
            </a:p>
          </p:txBody>
        </p:sp>
        <p:sp>
          <p:nvSpPr>
            <p:cNvPr id="11" name="Freeform 11"/>
            <p:cNvSpPr/>
            <p:nvPr/>
          </p:nvSpPr>
          <p:spPr>
            <a:xfrm>
              <a:off x="3470763" y="4858097"/>
              <a:ext cx="334505" cy="334086"/>
            </a:xfrm>
            <a:custGeom>
              <a:avLst/>
              <a:gdLst/>
              <a:ahLst/>
              <a:cxnLst/>
              <a:rect l="l" t="t" r="r" b="b"/>
              <a:pathLst>
                <a:path w="334505" h="334086">
                  <a:moveTo>
                    <a:pt x="0" y="0"/>
                  </a:moveTo>
                  <a:lnTo>
                    <a:pt x="334504" y="0"/>
                  </a:lnTo>
                  <a:lnTo>
                    <a:pt x="334504" y="334086"/>
                  </a:lnTo>
                  <a:lnTo>
                    <a:pt x="0" y="334086"/>
                  </a:lnTo>
                  <a:lnTo>
                    <a:pt x="0" y="0"/>
                  </a:lnTo>
                  <a:close/>
                </a:path>
              </a:pathLst>
            </a:custGeom>
            <a:blipFill>
              <a:blip r:embed="rId10"/>
              <a:stretch>
                <a:fillRect/>
              </a:stretch>
            </a:blipFill>
          </p:spPr>
          <p:txBody>
            <a:bodyPr/>
            <a:lstStyle/>
            <a:p>
              <a:endParaRPr lang="es-ES"/>
            </a:p>
          </p:txBody>
        </p:sp>
        <p:sp>
          <p:nvSpPr>
            <p:cNvPr id="12" name="Freeform 12"/>
            <p:cNvSpPr/>
            <p:nvPr/>
          </p:nvSpPr>
          <p:spPr>
            <a:xfrm rot="-3599469">
              <a:off x="8335286" y="3755518"/>
              <a:ext cx="799209" cy="827124"/>
            </a:xfrm>
            <a:custGeom>
              <a:avLst/>
              <a:gdLst/>
              <a:ahLst/>
              <a:cxnLst/>
              <a:rect l="l" t="t" r="r" b="b"/>
              <a:pathLst>
                <a:path w="799209" h="827124">
                  <a:moveTo>
                    <a:pt x="0" y="0"/>
                  </a:moveTo>
                  <a:lnTo>
                    <a:pt x="799209" y="0"/>
                  </a:lnTo>
                  <a:lnTo>
                    <a:pt x="799209" y="827124"/>
                  </a:lnTo>
                  <a:lnTo>
                    <a:pt x="0" y="827124"/>
                  </a:lnTo>
                  <a:lnTo>
                    <a:pt x="0" y="0"/>
                  </a:lnTo>
                  <a:close/>
                </a:path>
              </a:pathLst>
            </a:custGeom>
            <a:blipFill>
              <a:blip r:embed="rId11"/>
              <a:stretch>
                <a:fillRect/>
              </a:stretch>
            </a:blipFill>
          </p:spPr>
          <p:txBody>
            <a:bodyPr/>
            <a:lstStyle/>
            <a:p>
              <a:endParaRPr lang="es-ES"/>
            </a:p>
          </p:txBody>
        </p:sp>
      </p:grpSp>
      <p:grpSp>
        <p:nvGrpSpPr>
          <p:cNvPr id="13" name="Group 13"/>
          <p:cNvGrpSpPr/>
          <p:nvPr/>
        </p:nvGrpSpPr>
        <p:grpSpPr>
          <a:xfrm>
            <a:off x="12266539" y="3708086"/>
            <a:ext cx="7074321" cy="7117979"/>
            <a:chOff x="0" y="0"/>
            <a:chExt cx="9432428" cy="9490638"/>
          </a:xfrm>
        </p:grpSpPr>
        <p:sp>
          <p:nvSpPr>
            <p:cNvPr id="14" name="Freeform 14"/>
            <p:cNvSpPr/>
            <p:nvPr/>
          </p:nvSpPr>
          <p:spPr>
            <a:xfrm>
              <a:off x="6657015" y="0"/>
              <a:ext cx="2428523" cy="2425488"/>
            </a:xfrm>
            <a:custGeom>
              <a:avLst/>
              <a:gdLst/>
              <a:ahLst/>
              <a:cxnLst/>
              <a:rect l="l" t="t" r="r" b="b"/>
              <a:pathLst>
                <a:path w="2428523" h="2425488">
                  <a:moveTo>
                    <a:pt x="0" y="0"/>
                  </a:moveTo>
                  <a:lnTo>
                    <a:pt x="2428523" y="0"/>
                  </a:lnTo>
                  <a:lnTo>
                    <a:pt x="2428523" y="2425488"/>
                  </a:lnTo>
                  <a:lnTo>
                    <a:pt x="0" y="2425488"/>
                  </a:lnTo>
                  <a:lnTo>
                    <a:pt x="0" y="0"/>
                  </a:lnTo>
                  <a:close/>
                </a:path>
              </a:pathLst>
            </a:custGeom>
            <a:blipFill>
              <a:blip r:embed="rId12"/>
              <a:stretch>
                <a:fillRect/>
              </a:stretch>
            </a:blipFill>
          </p:spPr>
          <p:txBody>
            <a:bodyPr/>
            <a:lstStyle/>
            <a:p>
              <a:endParaRPr lang="es-ES"/>
            </a:p>
          </p:txBody>
        </p:sp>
        <p:sp>
          <p:nvSpPr>
            <p:cNvPr id="15" name="Freeform 15"/>
            <p:cNvSpPr/>
            <p:nvPr/>
          </p:nvSpPr>
          <p:spPr>
            <a:xfrm>
              <a:off x="3182208" y="6386597"/>
              <a:ext cx="3179555" cy="3104041"/>
            </a:xfrm>
            <a:custGeom>
              <a:avLst/>
              <a:gdLst/>
              <a:ahLst/>
              <a:cxnLst/>
              <a:rect l="l" t="t" r="r" b="b"/>
              <a:pathLst>
                <a:path w="3179555" h="3104041">
                  <a:moveTo>
                    <a:pt x="0" y="0"/>
                  </a:moveTo>
                  <a:lnTo>
                    <a:pt x="3179556" y="0"/>
                  </a:lnTo>
                  <a:lnTo>
                    <a:pt x="3179556" y="3104041"/>
                  </a:lnTo>
                  <a:lnTo>
                    <a:pt x="0" y="3104041"/>
                  </a:lnTo>
                  <a:lnTo>
                    <a:pt x="0" y="0"/>
                  </a:lnTo>
                  <a:close/>
                </a:path>
              </a:pathLst>
            </a:custGeom>
            <a:blipFill>
              <a:blip r:embed="rId13"/>
              <a:stretch>
                <a:fillRect/>
              </a:stretch>
            </a:blipFill>
          </p:spPr>
          <p:txBody>
            <a:bodyPr/>
            <a:lstStyle/>
            <a:p>
              <a:endParaRPr lang="es-ES"/>
            </a:p>
          </p:txBody>
        </p:sp>
        <p:sp>
          <p:nvSpPr>
            <p:cNvPr id="16" name="Freeform 16"/>
            <p:cNvSpPr/>
            <p:nvPr/>
          </p:nvSpPr>
          <p:spPr>
            <a:xfrm rot="-3722613">
              <a:off x="2859174" y="1729361"/>
              <a:ext cx="2199425" cy="2690428"/>
            </a:xfrm>
            <a:custGeom>
              <a:avLst/>
              <a:gdLst/>
              <a:ahLst/>
              <a:cxnLst/>
              <a:rect l="l" t="t" r="r" b="b"/>
              <a:pathLst>
                <a:path w="2199425" h="2690428">
                  <a:moveTo>
                    <a:pt x="0" y="0"/>
                  </a:moveTo>
                  <a:lnTo>
                    <a:pt x="2199425" y="0"/>
                  </a:lnTo>
                  <a:lnTo>
                    <a:pt x="2199425" y="2690428"/>
                  </a:lnTo>
                  <a:lnTo>
                    <a:pt x="0" y="2690428"/>
                  </a:lnTo>
                  <a:lnTo>
                    <a:pt x="0" y="0"/>
                  </a:lnTo>
                  <a:close/>
                </a:path>
              </a:pathLst>
            </a:custGeom>
            <a:blipFill>
              <a:blip r:embed="rId14"/>
              <a:stretch>
                <a:fillRect/>
              </a:stretch>
            </a:blipFill>
          </p:spPr>
          <p:txBody>
            <a:bodyPr/>
            <a:lstStyle/>
            <a:p>
              <a:endParaRPr lang="es-ES"/>
            </a:p>
          </p:txBody>
        </p:sp>
        <p:sp>
          <p:nvSpPr>
            <p:cNvPr id="17" name="Freeform 17"/>
            <p:cNvSpPr/>
            <p:nvPr/>
          </p:nvSpPr>
          <p:spPr>
            <a:xfrm rot="-10223540">
              <a:off x="6949904" y="4662132"/>
              <a:ext cx="2302134" cy="2355124"/>
            </a:xfrm>
            <a:custGeom>
              <a:avLst/>
              <a:gdLst/>
              <a:ahLst/>
              <a:cxnLst/>
              <a:rect l="l" t="t" r="r" b="b"/>
              <a:pathLst>
                <a:path w="2302134" h="2355124">
                  <a:moveTo>
                    <a:pt x="0" y="0"/>
                  </a:moveTo>
                  <a:lnTo>
                    <a:pt x="2302134" y="0"/>
                  </a:lnTo>
                  <a:lnTo>
                    <a:pt x="2302134" y="2355124"/>
                  </a:lnTo>
                  <a:lnTo>
                    <a:pt x="0" y="2355124"/>
                  </a:lnTo>
                  <a:lnTo>
                    <a:pt x="0" y="0"/>
                  </a:lnTo>
                  <a:close/>
                </a:path>
              </a:pathLst>
            </a:custGeom>
            <a:blipFill>
              <a:blip r:embed="rId15"/>
              <a:stretch>
                <a:fillRect/>
              </a:stretch>
            </a:blipFill>
          </p:spPr>
          <p:txBody>
            <a:bodyPr/>
            <a:lstStyle/>
            <a:p>
              <a:endParaRPr lang="es-ES"/>
            </a:p>
          </p:txBody>
        </p:sp>
        <p:sp>
          <p:nvSpPr>
            <p:cNvPr id="18" name="Freeform 18"/>
            <p:cNvSpPr/>
            <p:nvPr/>
          </p:nvSpPr>
          <p:spPr>
            <a:xfrm>
              <a:off x="1364429" y="7278344"/>
              <a:ext cx="497173" cy="496552"/>
            </a:xfrm>
            <a:custGeom>
              <a:avLst/>
              <a:gdLst/>
              <a:ahLst/>
              <a:cxnLst/>
              <a:rect l="l" t="t" r="r" b="b"/>
              <a:pathLst>
                <a:path w="497173" h="496552">
                  <a:moveTo>
                    <a:pt x="0" y="0"/>
                  </a:moveTo>
                  <a:lnTo>
                    <a:pt x="497173" y="0"/>
                  </a:lnTo>
                  <a:lnTo>
                    <a:pt x="497173" y="496551"/>
                  </a:lnTo>
                  <a:lnTo>
                    <a:pt x="0" y="496551"/>
                  </a:lnTo>
                  <a:lnTo>
                    <a:pt x="0" y="0"/>
                  </a:lnTo>
                  <a:close/>
                </a:path>
              </a:pathLst>
            </a:custGeom>
            <a:blipFill>
              <a:blip r:embed="rId8"/>
              <a:stretch>
                <a:fillRect/>
              </a:stretch>
            </a:blipFill>
          </p:spPr>
          <p:txBody>
            <a:bodyPr/>
            <a:lstStyle/>
            <a:p>
              <a:endParaRPr lang="es-ES"/>
            </a:p>
          </p:txBody>
        </p:sp>
        <p:sp>
          <p:nvSpPr>
            <p:cNvPr id="19" name="Freeform 19"/>
            <p:cNvSpPr/>
            <p:nvPr/>
          </p:nvSpPr>
          <p:spPr>
            <a:xfrm>
              <a:off x="0" y="3642184"/>
              <a:ext cx="497173" cy="496552"/>
            </a:xfrm>
            <a:custGeom>
              <a:avLst/>
              <a:gdLst/>
              <a:ahLst/>
              <a:cxnLst/>
              <a:rect l="l" t="t" r="r" b="b"/>
              <a:pathLst>
                <a:path w="497173" h="496552">
                  <a:moveTo>
                    <a:pt x="0" y="0"/>
                  </a:moveTo>
                  <a:lnTo>
                    <a:pt x="497173" y="0"/>
                  </a:lnTo>
                  <a:lnTo>
                    <a:pt x="497173" y="496552"/>
                  </a:lnTo>
                  <a:lnTo>
                    <a:pt x="0" y="496552"/>
                  </a:lnTo>
                  <a:lnTo>
                    <a:pt x="0" y="0"/>
                  </a:lnTo>
                  <a:close/>
                </a:path>
              </a:pathLst>
            </a:custGeom>
            <a:blipFill>
              <a:blip r:embed="rId9"/>
              <a:stretch>
                <a:fillRect/>
              </a:stretch>
            </a:blipFill>
          </p:spPr>
          <p:txBody>
            <a:bodyPr/>
            <a:lstStyle/>
            <a:p>
              <a:endParaRPr lang="es-ES"/>
            </a:p>
          </p:txBody>
        </p:sp>
        <p:sp>
          <p:nvSpPr>
            <p:cNvPr id="20" name="Freeform 20"/>
            <p:cNvSpPr/>
            <p:nvPr/>
          </p:nvSpPr>
          <p:spPr>
            <a:xfrm>
              <a:off x="6255158" y="3642184"/>
              <a:ext cx="514356" cy="513713"/>
            </a:xfrm>
            <a:custGeom>
              <a:avLst/>
              <a:gdLst/>
              <a:ahLst/>
              <a:cxnLst/>
              <a:rect l="l" t="t" r="r" b="b"/>
              <a:pathLst>
                <a:path w="514356" h="513713">
                  <a:moveTo>
                    <a:pt x="0" y="0"/>
                  </a:moveTo>
                  <a:lnTo>
                    <a:pt x="514355" y="0"/>
                  </a:lnTo>
                  <a:lnTo>
                    <a:pt x="514355" y="513713"/>
                  </a:lnTo>
                  <a:lnTo>
                    <a:pt x="0" y="513713"/>
                  </a:lnTo>
                  <a:lnTo>
                    <a:pt x="0" y="0"/>
                  </a:lnTo>
                  <a:close/>
                </a:path>
              </a:pathLst>
            </a:custGeom>
            <a:blipFill>
              <a:blip r:embed="rId10"/>
              <a:stretch>
                <a:fillRect/>
              </a:stretch>
            </a:blipFill>
          </p:spPr>
          <p:txBody>
            <a:bodyPr/>
            <a:lstStyle/>
            <a:p>
              <a:endParaRPr lang="es-ES"/>
            </a:p>
          </p:txBody>
        </p:sp>
        <p:sp>
          <p:nvSpPr>
            <p:cNvPr id="21" name="Freeform 21"/>
            <p:cNvSpPr/>
            <p:nvPr/>
          </p:nvSpPr>
          <p:spPr>
            <a:xfrm>
              <a:off x="1154691" y="5061325"/>
              <a:ext cx="1252220" cy="1004906"/>
            </a:xfrm>
            <a:custGeom>
              <a:avLst/>
              <a:gdLst/>
              <a:ahLst/>
              <a:cxnLst/>
              <a:rect l="l" t="t" r="r" b="b"/>
              <a:pathLst>
                <a:path w="1252220" h="1004906">
                  <a:moveTo>
                    <a:pt x="0" y="0"/>
                  </a:moveTo>
                  <a:lnTo>
                    <a:pt x="1252220" y="0"/>
                  </a:lnTo>
                  <a:lnTo>
                    <a:pt x="1252220" y="1004906"/>
                  </a:lnTo>
                  <a:lnTo>
                    <a:pt x="0" y="1004906"/>
                  </a:lnTo>
                  <a:lnTo>
                    <a:pt x="0" y="0"/>
                  </a:lnTo>
                  <a:close/>
                </a:path>
              </a:pathLst>
            </a:custGeom>
            <a:blipFill>
              <a:blip r:embed="rId16"/>
              <a:stretch>
                <a:fillRect/>
              </a:stretch>
            </a:blipFill>
          </p:spPr>
          <p:txBody>
            <a:bodyPr/>
            <a:lstStyle/>
            <a:p>
              <a:endParaRPr lang="es-ES"/>
            </a:p>
          </p:txBody>
        </p:sp>
      </p:grpSp>
      <p:sp>
        <p:nvSpPr>
          <p:cNvPr id="22" name="TextBox 22"/>
          <p:cNvSpPr txBox="1"/>
          <p:nvPr/>
        </p:nvSpPr>
        <p:spPr>
          <a:xfrm>
            <a:off x="4291475" y="775953"/>
            <a:ext cx="9705050" cy="2932134"/>
          </a:xfrm>
          <a:prstGeom prst="rect">
            <a:avLst/>
          </a:prstGeom>
        </p:spPr>
        <p:txBody>
          <a:bodyPr lIns="0" tIns="0" rIns="0" bIns="0" rtlCol="0" anchor="t">
            <a:spAutoFit/>
          </a:bodyPr>
          <a:lstStyle/>
          <a:p>
            <a:pPr marL="0" lvl="0" indent="0" algn="ctr">
              <a:lnSpc>
                <a:spcPts val="11328"/>
              </a:lnSpc>
            </a:pPr>
            <a:r>
              <a:rPr lang="en-US" sz="10998">
                <a:solidFill>
                  <a:srgbClr val="383ABB"/>
                </a:solidFill>
                <a:latin typeface="Nunito 1 Heavy"/>
              </a:rPr>
              <a:t>UNIDAD DIDÁCTICA 4</a:t>
            </a:r>
          </a:p>
        </p:txBody>
      </p:sp>
      <p:sp>
        <p:nvSpPr>
          <p:cNvPr id="23" name="TextBox 23"/>
          <p:cNvSpPr txBox="1"/>
          <p:nvPr/>
        </p:nvSpPr>
        <p:spPr>
          <a:xfrm>
            <a:off x="5173476" y="4446501"/>
            <a:ext cx="8202381" cy="677645"/>
          </a:xfrm>
          <a:prstGeom prst="rect">
            <a:avLst/>
          </a:prstGeom>
        </p:spPr>
        <p:txBody>
          <a:bodyPr lIns="0" tIns="0" rIns="0" bIns="0" rtlCol="0" anchor="t">
            <a:spAutoFit/>
          </a:bodyPr>
          <a:lstStyle/>
          <a:p>
            <a:pPr algn="ctr">
              <a:lnSpc>
                <a:spcPts val="5061"/>
              </a:lnSpc>
            </a:pPr>
            <a:r>
              <a:rPr lang="en-US" sz="4289">
                <a:solidFill>
                  <a:srgbClr val="6FB429"/>
                </a:solidFill>
                <a:latin typeface="Brasika"/>
              </a:rPr>
              <a:t>EL MARKETING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TextBox 3"/>
          <p:cNvSpPr txBox="1"/>
          <p:nvPr/>
        </p:nvSpPr>
        <p:spPr>
          <a:xfrm>
            <a:off x="1248352" y="933699"/>
            <a:ext cx="10785383" cy="1327496"/>
          </a:xfrm>
          <a:prstGeom prst="rect">
            <a:avLst/>
          </a:prstGeom>
        </p:spPr>
        <p:txBody>
          <a:bodyPr lIns="0" tIns="0" rIns="0" bIns="0" rtlCol="0" anchor="t">
            <a:spAutoFit/>
          </a:bodyPr>
          <a:lstStyle/>
          <a:p>
            <a:pPr marL="0" lvl="0" indent="0" algn="l">
              <a:lnSpc>
                <a:spcPts val="5166"/>
              </a:lnSpc>
              <a:spcBef>
                <a:spcPct val="0"/>
              </a:spcBef>
            </a:pPr>
            <a:r>
              <a:rPr lang="en-US" sz="5016">
                <a:solidFill>
                  <a:srgbClr val="383ABB"/>
                </a:solidFill>
                <a:latin typeface="Nunito 1 Heavy"/>
              </a:rPr>
              <a:t>Se deberán tomar decisiones sobre el producto</a:t>
            </a:r>
          </a:p>
        </p:txBody>
      </p:sp>
      <p:sp>
        <p:nvSpPr>
          <p:cNvPr id="4" name="TextBox 4"/>
          <p:cNvSpPr txBox="1"/>
          <p:nvPr/>
        </p:nvSpPr>
        <p:spPr>
          <a:xfrm>
            <a:off x="2026848" y="2993842"/>
            <a:ext cx="9663153" cy="371291"/>
          </a:xfrm>
          <a:prstGeom prst="rect">
            <a:avLst/>
          </a:prstGeom>
        </p:spPr>
        <p:txBody>
          <a:bodyPr lIns="0" tIns="0" rIns="0" bIns="0" rtlCol="0" anchor="t">
            <a:spAutoFit/>
          </a:bodyPr>
          <a:lstStyle/>
          <a:p>
            <a:pPr>
              <a:lnSpc>
                <a:spcPts val="1231"/>
              </a:lnSpc>
            </a:pPr>
            <a:r>
              <a:rPr lang="en-US" sz="2462">
                <a:solidFill>
                  <a:srgbClr val="383ABB"/>
                </a:solidFill>
                <a:latin typeface="Nunito 1 Ultra-Bold"/>
              </a:rPr>
              <a:t>-Atributos del producto: calidad, características, estilo y diseño.</a:t>
            </a:r>
          </a:p>
          <a:p>
            <a:pPr marL="0" lvl="0" indent="0">
              <a:lnSpc>
                <a:spcPts val="1231"/>
              </a:lnSpc>
              <a:spcBef>
                <a:spcPct val="0"/>
              </a:spcBef>
            </a:pPr>
            <a:endParaRPr lang="en-US" sz="2462">
              <a:solidFill>
                <a:srgbClr val="383ABB"/>
              </a:solidFill>
              <a:latin typeface="Nunito 1 Ultra-Bold"/>
            </a:endParaRPr>
          </a:p>
        </p:txBody>
      </p:sp>
      <p:sp>
        <p:nvSpPr>
          <p:cNvPr id="5" name="TextBox 5"/>
          <p:cNvSpPr txBox="1"/>
          <p:nvPr/>
        </p:nvSpPr>
        <p:spPr>
          <a:xfrm>
            <a:off x="2193151" y="4179651"/>
            <a:ext cx="7620000" cy="218891"/>
          </a:xfrm>
          <a:prstGeom prst="rect">
            <a:avLst/>
          </a:prstGeom>
        </p:spPr>
        <p:txBody>
          <a:bodyPr lIns="0" tIns="0" rIns="0" bIns="0" rtlCol="0" anchor="t">
            <a:spAutoFit/>
          </a:bodyPr>
          <a:lstStyle/>
          <a:p>
            <a:pPr marL="0" lvl="0" indent="0" algn="l">
              <a:lnSpc>
                <a:spcPts val="1231"/>
              </a:lnSpc>
              <a:spcBef>
                <a:spcPct val="0"/>
              </a:spcBef>
            </a:pPr>
            <a:r>
              <a:rPr lang="en-US" sz="2462">
                <a:solidFill>
                  <a:srgbClr val="383ABB"/>
                </a:solidFill>
                <a:latin typeface="Nunito 1 Ultra-Bold"/>
              </a:rPr>
              <a:t>Envase (packaging)</a:t>
            </a:r>
          </a:p>
        </p:txBody>
      </p:sp>
      <p:sp>
        <p:nvSpPr>
          <p:cNvPr id="6" name="TextBox 6"/>
          <p:cNvSpPr txBox="1"/>
          <p:nvPr/>
        </p:nvSpPr>
        <p:spPr>
          <a:xfrm>
            <a:off x="2193151" y="5134963"/>
            <a:ext cx="10613456" cy="1357117"/>
          </a:xfrm>
          <a:prstGeom prst="rect">
            <a:avLst/>
          </a:prstGeom>
        </p:spPr>
        <p:txBody>
          <a:bodyPr lIns="0" tIns="0" rIns="0" bIns="0" rtlCol="0" anchor="t">
            <a:spAutoFit/>
          </a:bodyPr>
          <a:lstStyle/>
          <a:p>
            <a:pPr>
              <a:lnSpc>
                <a:spcPts val="3668"/>
              </a:lnSpc>
            </a:pPr>
            <a:r>
              <a:rPr lang="en-US" sz="2462">
                <a:solidFill>
                  <a:srgbClr val="383ABB"/>
                </a:solidFill>
                <a:latin typeface="Nunito 1 Ultra-Bold"/>
              </a:rPr>
              <a:t>-Etiquetado: identifica al producto y a la marca, describe características y en ocasiones lo promociona.</a:t>
            </a:r>
          </a:p>
          <a:p>
            <a:pPr marL="0" lvl="0" indent="0" algn="l">
              <a:lnSpc>
                <a:spcPts val="3668"/>
              </a:lnSpc>
            </a:pPr>
            <a:endParaRPr lang="en-US" sz="2462">
              <a:solidFill>
                <a:srgbClr val="383ABB"/>
              </a:solidFill>
              <a:latin typeface="Nunito 1 Ultra-Bold"/>
            </a:endParaRPr>
          </a:p>
        </p:txBody>
      </p:sp>
      <p:sp>
        <p:nvSpPr>
          <p:cNvPr id="7" name="TextBox 7"/>
          <p:cNvSpPr txBox="1"/>
          <p:nvPr/>
        </p:nvSpPr>
        <p:spPr>
          <a:xfrm>
            <a:off x="2193151" y="6444787"/>
            <a:ext cx="9840584" cy="1211650"/>
          </a:xfrm>
          <a:prstGeom prst="rect">
            <a:avLst/>
          </a:prstGeom>
        </p:spPr>
        <p:txBody>
          <a:bodyPr lIns="0" tIns="0" rIns="0" bIns="0" rtlCol="0" anchor="t">
            <a:spAutoFit/>
          </a:bodyPr>
          <a:lstStyle/>
          <a:p>
            <a:pPr>
              <a:lnSpc>
                <a:spcPts val="2339"/>
              </a:lnSpc>
            </a:pPr>
            <a:r>
              <a:rPr lang="en-US" sz="2462">
                <a:solidFill>
                  <a:srgbClr val="383ABB"/>
                </a:solidFill>
                <a:latin typeface="Nunito 1 Ultra-Bold"/>
              </a:rPr>
              <a:t>-Servicios de apoyo al producto: los servicios de apoyo antes y después de la compra, cada vez tienen más peso en el valor total de un producto.</a:t>
            </a:r>
          </a:p>
          <a:p>
            <a:pPr marL="0" lvl="0" indent="0">
              <a:lnSpc>
                <a:spcPts val="2339"/>
              </a:lnSpc>
            </a:pPr>
            <a:endParaRPr lang="en-US" sz="2462">
              <a:solidFill>
                <a:srgbClr val="383ABB"/>
              </a:solidFill>
              <a:latin typeface="Nunito 1 Ultra-Bold"/>
            </a:endParaRPr>
          </a:p>
        </p:txBody>
      </p:sp>
      <p:sp>
        <p:nvSpPr>
          <p:cNvPr id="8" name="TextBox 8"/>
          <p:cNvSpPr txBox="1"/>
          <p:nvPr/>
        </p:nvSpPr>
        <p:spPr>
          <a:xfrm>
            <a:off x="2193151" y="7731189"/>
            <a:ext cx="7620000" cy="218890"/>
          </a:xfrm>
          <a:prstGeom prst="rect">
            <a:avLst/>
          </a:prstGeom>
        </p:spPr>
        <p:txBody>
          <a:bodyPr lIns="0" tIns="0" rIns="0" bIns="0" rtlCol="0" anchor="t">
            <a:spAutoFit/>
          </a:bodyPr>
          <a:lstStyle/>
          <a:p>
            <a:pPr marL="0" lvl="0" indent="0">
              <a:lnSpc>
                <a:spcPts val="1231"/>
              </a:lnSpc>
              <a:spcBef>
                <a:spcPct val="0"/>
              </a:spcBef>
            </a:pPr>
            <a:r>
              <a:rPr lang="en-US" sz="2462">
                <a:solidFill>
                  <a:srgbClr val="383ABB"/>
                </a:solidFill>
                <a:latin typeface="Nunito 1 Ultra-Bold"/>
              </a:rPr>
              <a:t>Estrategia de marcas (branding): </a:t>
            </a:r>
          </a:p>
        </p:txBody>
      </p:sp>
      <p:grpSp>
        <p:nvGrpSpPr>
          <p:cNvPr id="9" name="Group 9"/>
          <p:cNvGrpSpPr/>
          <p:nvPr/>
        </p:nvGrpSpPr>
        <p:grpSpPr>
          <a:xfrm>
            <a:off x="1248352" y="2841442"/>
            <a:ext cx="508660" cy="491170"/>
            <a:chOff x="0" y="0"/>
            <a:chExt cx="642213" cy="620131"/>
          </a:xfrm>
        </p:grpSpPr>
        <p:sp>
          <p:nvSpPr>
            <p:cNvPr id="10" name="Freeform 10"/>
            <p:cNvSpPr/>
            <p:nvPr/>
          </p:nvSpPr>
          <p:spPr>
            <a:xfrm>
              <a:off x="0" y="0"/>
              <a:ext cx="642213" cy="620131"/>
            </a:xfrm>
            <a:custGeom>
              <a:avLst/>
              <a:gdLst/>
              <a:ahLst/>
              <a:cxnLst/>
              <a:rect l="l" t="t" r="r" b="b"/>
              <a:pathLst>
                <a:path w="642213" h="620131">
                  <a:moveTo>
                    <a:pt x="0" y="0"/>
                  </a:moveTo>
                  <a:lnTo>
                    <a:pt x="642213" y="0"/>
                  </a:lnTo>
                  <a:lnTo>
                    <a:pt x="642213" y="620131"/>
                  </a:lnTo>
                  <a:lnTo>
                    <a:pt x="0" y="620131"/>
                  </a:lnTo>
                  <a:close/>
                </a:path>
              </a:pathLst>
            </a:custGeom>
            <a:solidFill>
              <a:srgbClr val="6FB429"/>
            </a:solidFill>
          </p:spPr>
          <p:txBody>
            <a:bodyPr/>
            <a:lstStyle/>
            <a:p>
              <a:endParaRPr lang="es-ES"/>
            </a:p>
          </p:txBody>
        </p:sp>
        <p:sp>
          <p:nvSpPr>
            <p:cNvPr id="11" name="TextBox 11"/>
            <p:cNvSpPr txBox="1"/>
            <p:nvPr/>
          </p:nvSpPr>
          <p:spPr>
            <a:xfrm>
              <a:off x="0" y="-9525"/>
              <a:ext cx="642213" cy="629656"/>
            </a:xfrm>
            <a:prstGeom prst="rect">
              <a:avLst/>
            </a:prstGeom>
          </p:spPr>
          <p:txBody>
            <a:bodyPr lIns="50800" tIns="50800" rIns="50800" bIns="50800" rtlCol="0" anchor="ctr"/>
            <a:lstStyle/>
            <a:p>
              <a:pPr algn="ctr">
                <a:lnSpc>
                  <a:spcPts val="2207"/>
                </a:lnSpc>
              </a:pPr>
              <a:r>
                <a:rPr lang="en-US" sz="1870">
                  <a:solidFill>
                    <a:srgbClr val="FFFFFF"/>
                  </a:solidFill>
                  <a:latin typeface="Nunito 1 Ultra-Bold"/>
                </a:rPr>
                <a:t>1</a:t>
              </a:r>
            </a:p>
          </p:txBody>
        </p:sp>
      </p:grpSp>
      <p:sp>
        <p:nvSpPr>
          <p:cNvPr id="12" name="AutoShape 12"/>
          <p:cNvSpPr/>
          <p:nvPr/>
        </p:nvSpPr>
        <p:spPr>
          <a:xfrm>
            <a:off x="1502682" y="3332612"/>
            <a:ext cx="0" cy="4491762"/>
          </a:xfrm>
          <a:prstGeom prst="line">
            <a:avLst/>
          </a:prstGeom>
          <a:ln w="38100" cap="flat">
            <a:solidFill>
              <a:srgbClr val="6FB429"/>
            </a:solidFill>
            <a:prstDash val="solid"/>
            <a:headEnd type="none" w="sm" len="sm"/>
            <a:tailEnd type="none" w="sm" len="sm"/>
          </a:ln>
        </p:spPr>
        <p:txBody>
          <a:bodyPr/>
          <a:lstStyle/>
          <a:p>
            <a:endParaRPr lang="es-ES"/>
          </a:p>
        </p:txBody>
      </p:sp>
      <p:grpSp>
        <p:nvGrpSpPr>
          <p:cNvPr id="13" name="Group 13"/>
          <p:cNvGrpSpPr/>
          <p:nvPr/>
        </p:nvGrpSpPr>
        <p:grpSpPr>
          <a:xfrm>
            <a:off x="1248352" y="4025779"/>
            <a:ext cx="508660" cy="491170"/>
            <a:chOff x="0" y="0"/>
            <a:chExt cx="642213" cy="620131"/>
          </a:xfrm>
        </p:grpSpPr>
        <p:sp>
          <p:nvSpPr>
            <p:cNvPr id="14" name="Freeform 14"/>
            <p:cNvSpPr/>
            <p:nvPr/>
          </p:nvSpPr>
          <p:spPr>
            <a:xfrm>
              <a:off x="0" y="0"/>
              <a:ext cx="642213" cy="620131"/>
            </a:xfrm>
            <a:custGeom>
              <a:avLst/>
              <a:gdLst/>
              <a:ahLst/>
              <a:cxnLst/>
              <a:rect l="l" t="t" r="r" b="b"/>
              <a:pathLst>
                <a:path w="642213" h="620131">
                  <a:moveTo>
                    <a:pt x="0" y="0"/>
                  </a:moveTo>
                  <a:lnTo>
                    <a:pt x="642213" y="0"/>
                  </a:lnTo>
                  <a:lnTo>
                    <a:pt x="642213" y="620131"/>
                  </a:lnTo>
                  <a:lnTo>
                    <a:pt x="0" y="620131"/>
                  </a:lnTo>
                  <a:close/>
                </a:path>
              </a:pathLst>
            </a:custGeom>
            <a:solidFill>
              <a:srgbClr val="6FB429"/>
            </a:solidFill>
          </p:spPr>
          <p:txBody>
            <a:bodyPr/>
            <a:lstStyle/>
            <a:p>
              <a:endParaRPr lang="es-ES"/>
            </a:p>
          </p:txBody>
        </p:sp>
        <p:sp>
          <p:nvSpPr>
            <p:cNvPr id="15" name="TextBox 15"/>
            <p:cNvSpPr txBox="1"/>
            <p:nvPr/>
          </p:nvSpPr>
          <p:spPr>
            <a:xfrm>
              <a:off x="0" y="-9525"/>
              <a:ext cx="642213" cy="629656"/>
            </a:xfrm>
            <a:prstGeom prst="rect">
              <a:avLst/>
            </a:prstGeom>
          </p:spPr>
          <p:txBody>
            <a:bodyPr lIns="50800" tIns="50800" rIns="50800" bIns="50800" rtlCol="0" anchor="ctr"/>
            <a:lstStyle/>
            <a:p>
              <a:pPr algn="ctr">
                <a:lnSpc>
                  <a:spcPts val="2207"/>
                </a:lnSpc>
              </a:pPr>
              <a:r>
                <a:rPr lang="en-US" sz="1870">
                  <a:solidFill>
                    <a:srgbClr val="FFFFFF"/>
                  </a:solidFill>
                  <a:latin typeface="Nunito 1 Ultra-Bold"/>
                </a:rPr>
                <a:t>2</a:t>
              </a:r>
            </a:p>
          </p:txBody>
        </p:sp>
      </p:grpSp>
      <p:grpSp>
        <p:nvGrpSpPr>
          <p:cNvPr id="16" name="Group 16"/>
          <p:cNvGrpSpPr/>
          <p:nvPr/>
        </p:nvGrpSpPr>
        <p:grpSpPr>
          <a:xfrm>
            <a:off x="1248352" y="5210115"/>
            <a:ext cx="508660" cy="491170"/>
            <a:chOff x="0" y="0"/>
            <a:chExt cx="642213" cy="620131"/>
          </a:xfrm>
        </p:grpSpPr>
        <p:sp>
          <p:nvSpPr>
            <p:cNvPr id="17" name="Freeform 17"/>
            <p:cNvSpPr/>
            <p:nvPr/>
          </p:nvSpPr>
          <p:spPr>
            <a:xfrm>
              <a:off x="0" y="0"/>
              <a:ext cx="642213" cy="620131"/>
            </a:xfrm>
            <a:custGeom>
              <a:avLst/>
              <a:gdLst/>
              <a:ahLst/>
              <a:cxnLst/>
              <a:rect l="l" t="t" r="r" b="b"/>
              <a:pathLst>
                <a:path w="642213" h="620131">
                  <a:moveTo>
                    <a:pt x="0" y="0"/>
                  </a:moveTo>
                  <a:lnTo>
                    <a:pt x="642213" y="0"/>
                  </a:lnTo>
                  <a:lnTo>
                    <a:pt x="642213" y="620131"/>
                  </a:lnTo>
                  <a:lnTo>
                    <a:pt x="0" y="620131"/>
                  </a:lnTo>
                  <a:close/>
                </a:path>
              </a:pathLst>
            </a:custGeom>
            <a:solidFill>
              <a:srgbClr val="6FB429"/>
            </a:solidFill>
          </p:spPr>
          <p:txBody>
            <a:bodyPr/>
            <a:lstStyle/>
            <a:p>
              <a:endParaRPr lang="es-ES"/>
            </a:p>
          </p:txBody>
        </p:sp>
        <p:sp>
          <p:nvSpPr>
            <p:cNvPr id="18" name="TextBox 18"/>
            <p:cNvSpPr txBox="1"/>
            <p:nvPr/>
          </p:nvSpPr>
          <p:spPr>
            <a:xfrm>
              <a:off x="0" y="-9525"/>
              <a:ext cx="642213" cy="629656"/>
            </a:xfrm>
            <a:prstGeom prst="rect">
              <a:avLst/>
            </a:prstGeom>
          </p:spPr>
          <p:txBody>
            <a:bodyPr lIns="50800" tIns="50800" rIns="50800" bIns="50800" rtlCol="0" anchor="ctr"/>
            <a:lstStyle/>
            <a:p>
              <a:pPr algn="ctr">
                <a:lnSpc>
                  <a:spcPts val="2207"/>
                </a:lnSpc>
              </a:pPr>
              <a:r>
                <a:rPr lang="en-US" sz="1870">
                  <a:solidFill>
                    <a:srgbClr val="FFFFFF"/>
                  </a:solidFill>
                  <a:latin typeface="Nunito 1 Ultra-Bold"/>
                </a:rPr>
                <a:t>3</a:t>
              </a:r>
            </a:p>
          </p:txBody>
        </p:sp>
      </p:grpSp>
      <p:grpSp>
        <p:nvGrpSpPr>
          <p:cNvPr id="19" name="Group 19"/>
          <p:cNvGrpSpPr/>
          <p:nvPr/>
        </p:nvGrpSpPr>
        <p:grpSpPr>
          <a:xfrm>
            <a:off x="1248352" y="6394452"/>
            <a:ext cx="508660" cy="491170"/>
            <a:chOff x="0" y="0"/>
            <a:chExt cx="642213" cy="620131"/>
          </a:xfrm>
        </p:grpSpPr>
        <p:sp>
          <p:nvSpPr>
            <p:cNvPr id="20" name="Freeform 20"/>
            <p:cNvSpPr/>
            <p:nvPr/>
          </p:nvSpPr>
          <p:spPr>
            <a:xfrm>
              <a:off x="0" y="0"/>
              <a:ext cx="642213" cy="620131"/>
            </a:xfrm>
            <a:custGeom>
              <a:avLst/>
              <a:gdLst/>
              <a:ahLst/>
              <a:cxnLst/>
              <a:rect l="l" t="t" r="r" b="b"/>
              <a:pathLst>
                <a:path w="642213" h="620131">
                  <a:moveTo>
                    <a:pt x="0" y="0"/>
                  </a:moveTo>
                  <a:lnTo>
                    <a:pt x="642213" y="0"/>
                  </a:lnTo>
                  <a:lnTo>
                    <a:pt x="642213" y="620131"/>
                  </a:lnTo>
                  <a:lnTo>
                    <a:pt x="0" y="620131"/>
                  </a:lnTo>
                  <a:close/>
                </a:path>
              </a:pathLst>
            </a:custGeom>
            <a:solidFill>
              <a:srgbClr val="6FB429"/>
            </a:solidFill>
          </p:spPr>
          <p:txBody>
            <a:bodyPr/>
            <a:lstStyle/>
            <a:p>
              <a:endParaRPr lang="es-ES"/>
            </a:p>
          </p:txBody>
        </p:sp>
        <p:sp>
          <p:nvSpPr>
            <p:cNvPr id="21" name="TextBox 21"/>
            <p:cNvSpPr txBox="1"/>
            <p:nvPr/>
          </p:nvSpPr>
          <p:spPr>
            <a:xfrm>
              <a:off x="0" y="-9525"/>
              <a:ext cx="642213" cy="629656"/>
            </a:xfrm>
            <a:prstGeom prst="rect">
              <a:avLst/>
            </a:prstGeom>
          </p:spPr>
          <p:txBody>
            <a:bodyPr lIns="50800" tIns="50800" rIns="50800" bIns="50800" rtlCol="0" anchor="ctr"/>
            <a:lstStyle/>
            <a:p>
              <a:pPr algn="ctr">
                <a:lnSpc>
                  <a:spcPts val="2207"/>
                </a:lnSpc>
              </a:pPr>
              <a:r>
                <a:rPr lang="en-US" sz="1870">
                  <a:solidFill>
                    <a:srgbClr val="FFFFFF"/>
                  </a:solidFill>
                  <a:latin typeface="Nunito 1 Ultra-Bold"/>
                </a:rPr>
                <a:t>4</a:t>
              </a:r>
            </a:p>
          </p:txBody>
        </p:sp>
      </p:grpSp>
      <p:grpSp>
        <p:nvGrpSpPr>
          <p:cNvPr id="22" name="Group 22"/>
          <p:cNvGrpSpPr/>
          <p:nvPr/>
        </p:nvGrpSpPr>
        <p:grpSpPr>
          <a:xfrm>
            <a:off x="1248352" y="7578789"/>
            <a:ext cx="508660" cy="491170"/>
            <a:chOff x="0" y="0"/>
            <a:chExt cx="642213" cy="620131"/>
          </a:xfrm>
        </p:grpSpPr>
        <p:sp>
          <p:nvSpPr>
            <p:cNvPr id="23" name="Freeform 23"/>
            <p:cNvSpPr/>
            <p:nvPr/>
          </p:nvSpPr>
          <p:spPr>
            <a:xfrm>
              <a:off x="0" y="0"/>
              <a:ext cx="642213" cy="620131"/>
            </a:xfrm>
            <a:custGeom>
              <a:avLst/>
              <a:gdLst/>
              <a:ahLst/>
              <a:cxnLst/>
              <a:rect l="l" t="t" r="r" b="b"/>
              <a:pathLst>
                <a:path w="642213" h="620131">
                  <a:moveTo>
                    <a:pt x="0" y="0"/>
                  </a:moveTo>
                  <a:lnTo>
                    <a:pt x="642213" y="0"/>
                  </a:lnTo>
                  <a:lnTo>
                    <a:pt x="642213" y="620131"/>
                  </a:lnTo>
                  <a:lnTo>
                    <a:pt x="0" y="620131"/>
                  </a:lnTo>
                  <a:close/>
                </a:path>
              </a:pathLst>
            </a:custGeom>
            <a:solidFill>
              <a:srgbClr val="6FB429"/>
            </a:solidFill>
          </p:spPr>
          <p:txBody>
            <a:bodyPr/>
            <a:lstStyle/>
            <a:p>
              <a:endParaRPr lang="es-ES"/>
            </a:p>
          </p:txBody>
        </p:sp>
        <p:sp>
          <p:nvSpPr>
            <p:cNvPr id="24" name="TextBox 24"/>
            <p:cNvSpPr txBox="1"/>
            <p:nvPr/>
          </p:nvSpPr>
          <p:spPr>
            <a:xfrm>
              <a:off x="0" y="-9525"/>
              <a:ext cx="642213" cy="629656"/>
            </a:xfrm>
            <a:prstGeom prst="rect">
              <a:avLst/>
            </a:prstGeom>
          </p:spPr>
          <p:txBody>
            <a:bodyPr lIns="50800" tIns="50800" rIns="50800" bIns="50800" rtlCol="0" anchor="ctr"/>
            <a:lstStyle/>
            <a:p>
              <a:pPr algn="ctr">
                <a:lnSpc>
                  <a:spcPts val="2207"/>
                </a:lnSpc>
              </a:pPr>
              <a:r>
                <a:rPr lang="en-US" sz="1870">
                  <a:solidFill>
                    <a:srgbClr val="FFFFFF"/>
                  </a:solidFill>
                  <a:latin typeface="Nunito 1 Ultra-Bold"/>
                </a:rPr>
                <a:t>5</a:t>
              </a:r>
            </a:p>
          </p:txBody>
        </p:sp>
      </p:grpSp>
      <p:grpSp>
        <p:nvGrpSpPr>
          <p:cNvPr id="25" name="Group 25"/>
          <p:cNvGrpSpPr/>
          <p:nvPr/>
        </p:nvGrpSpPr>
        <p:grpSpPr>
          <a:xfrm>
            <a:off x="11017216" y="-902521"/>
            <a:ext cx="8228444" cy="12215239"/>
            <a:chOff x="0" y="0"/>
            <a:chExt cx="10971259" cy="16286986"/>
          </a:xfrm>
        </p:grpSpPr>
        <p:sp>
          <p:nvSpPr>
            <p:cNvPr id="26" name="Freeform 26"/>
            <p:cNvSpPr/>
            <p:nvPr/>
          </p:nvSpPr>
          <p:spPr>
            <a:xfrm rot="-1100670">
              <a:off x="6077519" y="1481090"/>
              <a:ext cx="2089623" cy="2011262"/>
            </a:xfrm>
            <a:custGeom>
              <a:avLst/>
              <a:gdLst/>
              <a:ahLst/>
              <a:cxnLst/>
              <a:rect l="l" t="t" r="r" b="b"/>
              <a:pathLst>
                <a:path w="2089623" h="2011262">
                  <a:moveTo>
                    <a:pt x="0" y="0"/>
                  </a:moveTo>
                  <a:lnTo>
                    <a:pt x="2089623" y="0"/>
                  </a:lnTo>
                  <a:lnTo>
                    <a:pt x="2089623" y="2011262"/>
                  </a:lnTo>
                  <a:lnTo>
                    <a:pt x="0" y="2011262"/>
                  </a:lnTo>
                  <a:lnTo>
                    <a:pt x="0" y="0"/>
                  </a:lnTo>
                  <a:close/>
                </a:path>
              </a:pathLst>
            </a:custGeom>
            <a:blipFill>
              <a:blip r:embed="rId3"/>
              <a:stretch>
                <a:fillRect/>
              </a:stretch>
            </a:blipFill>
          </p:spPr>
          <p:txBody>
            <a:bodyPr/>
            <a:lstStyle/>
            <a:p>
              <a:endParaRPr lang="es-ES"/>
            </a:p>
          </p:txBody>
        </p:sp>
        <p:sp>
          <p:nvSpPr>
            <p:cNvPr id="27" name="Freeform 27"/>
            <p:cNvSpPr/>
            <p:nvPr/>
          </p:nvSpPr>
          <p:spPr>
            <a:xfrm rot="-592221">
              <a:off x="1171514" y="4765046"/>
              <a:ext cx="9285198" cy="6805130"/>
            </a:xfrm>
            <a:custGeom>
              <a:avLst/>
              <a:gdLst/>
              <a:ahLst/>
              <a:cxnLst/>
              <a:rect l="l" t="t" r="r" b="b"/>
              <a:pathLst>
                <a:path w="9285198" h="6805130">
                  <a:moveTo>
                    <a:pt x="0" y="0"/>
                  </a:moveTo>
                  <a:lnTo>
                    <a:pt x="9285198" y="0"/>
                  </a:lnTo>
                  <a:lnTo>
                    <a:pt x="9285198" y="6805130"/>
                  </a:lnTo>
                  <a:lnTo>
                    <a:pt x="0" y="6805130"/>
                  </a:lnTo>
                  <a:lnTo>
                    <a:pt x="0" y="0"/>
                  </a:lnTo>
                  <a:close/>
                </a:path>
              </a:pathLst>
            </a:custGeom>
            <a:blipFill>
              <a:blip r:embed="rId4"/>
              <a:stretch>
                <a:fillRect/>
              </a:stretch>
            </a:blipFill>
          </p:spPr>
          <p:txBody>
            <a:bodyPr/>
            <a:lstStyle/>
            <a:p>
              <a:endParaRPr lang="es-ES"/>
            </a:p>
          </p:txBody>
        </p:sp>
        <p:sp>
          <p:nvSpPr>
            <p:cNvPr id="28" name="Freeform 28"/>
            <p:cNvSpPr/>
            <p:nvPr/>
          </p:nvSpPr>
          <p:spPr>
            <a:xfrm>
              <a:off x="5509679" y="12768511"/>
              <a:ext cx="608868" cy="608107"/>
            </a:xfrm>
            <a:custGeom>
              <a:avLst/>
              <a:gdLst/>
              <a:ahLst/>
              <a:cxnLst/>
              <a:rect l="l" t="t" r="r" b="b"/>
              <a:pathLst>
                <a:path w="608868" h="608107">
                  <a:moveTo>
                    <a:pt x="0" y="0"/>
                  </a:moveTo>
                  <a:lnTo>
                    <a:pt x="608868" y="0"/>
                  </a:lnTo>
                  <a:lnTo>
                    <a:pt x="608868" y="608108"/>
                  </a:lnTo>
                  <a:lnTo>
                    <a:pt x="0" y="608108"/>
                  </a:lnTo>
                  <a:lnTo>
                    <a:pt x="0" y="0"/>
                  </a:lnTo>
                  <a:close/>
                </a:path>
              </a:pathLst>
            </a:custGeom>
            <a:blipFill>
              <a:blip r:embed="rId5"/>
              <a:stretch>
                <a:fillRect/>
              </a:stretch>
            </a:blipFill>
            <a:ln cap="sq">
              <a:noFill/>
              <a:prstDash val="solid"/>
              <a:miter/>
            </a:ln>
          </p:spPr>
          <p:txBody>
            <a:bodyPr/>
            <a:lstStyle/>
            <a:p>
              <a:endParaRPr lang="es-ES"/>
            </a:p>
          </p:txBody>
        </p:sp>
        <p:sp>
          <p:nvSpPr>
            <p:cNvPr id="29" name="Freeform 29"/>
            <p:cNvSpPr/>
            <p:nvPr/>
          </p:nvSpPr>
          <p:spPr>
            <a:xfrm>
              <a:off x="1486725" y="5164812"/>
              <a:ext cx="491286" cy="490672"/>
            </a:xfrm>
            <a:custGeom>
              <a:avLst/>
              <a:gdLst/>
              <a:ahLst/>
              <a:cxnLst/>
              <a:rect l="l" t="t" r="r" b="b"/>
              <a:pathLst>
                <a:path w="491286" h="490672">
                  <a:moveTo>
                    <a:pt x="0" y="0"/>
                  </a:moveTo>
                  <a:lnTo>
                    <a:pt x="491286" y="0"/>
                  </a:lnTo>
                  <a:lnTo>
                    <a:pt x="491286" y="490672"/>
                  </a:lnTo>
                  <a:lnTo>
                    <a:pt x="0" y="490672"/>
                  </a:lnTo>
                  <a:lnTo>
                    <a:pt x="0" y="0"/>
                  </a:lnTo>
                  <a:close/>
                </a:path>
              </a:pathLst>
            </a:custGeom>
            <a:blipFill>
              <a:blip r:embed="rId6"/>
              <a:stretch>
                <a:fillRect/>
              </a:stretch>
            </a:blipFill>
          </p:spPr>
          <p:txBody>
            <a:bodyPr/>
            <a:lstStyle/>
            <a:p>
              <a:endParaRPr lang="es-ES"/>
            </a:p>
          </p:txBody>
        </p:sp>
        <p:sp>
          <p:nvSpPr>
            <p:cNvPr id="30" name="Freeform 30"/>
            <p:cNvSpPr/>
            <p:nvPr/>
          </p:nvSpPr>
          <p:spPr>
            <a:xfrm rot="-1777721">
              <a:off x="1000277" y="495850"/>
              <a:ext cx="2551776" cy="2063749"/>
            </a:xfrm>
            <a:custGeom>
              <a:avLst/>
              <a:gdLst/>
              <a:ahLst/>
              <a:cxnLst/>
              <a:rect l="l" t="t" r="r" b="b"/>
              <a:pathLst>
                <a:path w="2551776" h="2063749">
                  <a:moveTo>
                    <a:pt x="0" y="0"/>
                  </a:moveTo>
                  <a:lnTo>
                    <a:pt x="2551776" y="0"/>
                  </a:lnTo>
                  <a:lnTo>
                    <a:pt x="2551776" y="2063748"/>
                  </a:lnTo>
                  <a:lnTo>
                    <a:pt x="0" y="2063748"/>
                  </a:lnTo>
                  <a:lnTo>
                    <a:pt x="0" y="0"/>
                  </a:lnTo>
                  <a:close/>
                </a:path>
              </a:pathLst>
            </a:custGeom>
            <a:blipFill>
              <a:blip r:embed="rId7"/>
              <a:stretch>
                <a:fillRect/>
              </a:stretch>
            </a:blipFill>
          </p:spPr>
          <p:txBody>
            <a:bodyPr/>
            <a:lstStyle/>
            <a:p>
              <a:endParaRPr lang="es-ES"/>
            </a:p>
          </p:txBody>
        </p:sp>
        <p:sp>
          <p:nvSpPr>
            <p:cNvPr id="31" name="Freeform 31"/>
            <p:cNvSpPr/>
            <p:nvPr/>
          </p:nvSpPr>
          <p:spPr>
            <a:xfrm rot="4239088">
              <a:off x="2860766" y="7277499"/>
              <a:ext cx="1429310" cy="2384595"/>
            </a:xfrm>
            <a:custGeom>
              <a:avLst/>
              <a:gdLst/>
              <a:ahLst/>
              <a:cxnLst/>
              <a:rect l="l" t="t" r="r" b="b"/>
              <a:pathLst>
                <a:path w="1429310" h="2384595">
                  <a:moveTo>
                    <a:pt x="0" y="0"/>
                  </a:moveTo>
                  <a:lnTo>
                    <a:pt x="1429310" y="0"/>
                  </a:lnTo>
                  <a:lnTo>
                    <a:pt x="1429310" y="2384595"/>
                  </a:lnTo>
                  <a:lnTo>
                    <a:pt x="0" y="2384595"/>
                  </a:lnTo>
                  <a:lnTo>
                    <a:pt x="0" y="0"/>
                  </a:lnTo>
                  <a:close/>
                </a:path>
              </a:pathLst>
            </a:custGeom>
            <a:blipFill>
              <a:blip r:embed="rId8"/>
              <a:stretch>
                <a:fillRect/>
              </a:stretch>
            </a:blipFill>
          </p:spPr>
          <p:txBody>
            <a:bodyPr/>
            <a:lstStyle/>
            <a:p>
              <a:endParaRPr lang="es-ES"/>
            </a:p>
          </p:txBody>
        </p:sp>
        <p:sp>
          <p:nvSpPr>
            <p:cNvPr id="32" name="Freeform 32"/>
            <p:cNvSpPr/>
            <p:nvPr/>
          </p:nvSpPr>
          <p:spPr>
            <a:xfrm rot="2633171">
              <a:off x="808556" y="12679781"/>
              <a:ext cx="2308361" cy="3262701"/>
            </a:xfrm>
            <a:custGeom>
              <a:avLst/>
              <a:gdLst/>
              <a:ahLst/>
              <a:cxnLst/>
              <a:rect l="l" t="t" r="r" b="b"/>
              <a:pathLst>
                <a:path w="2308361" h="3262701">
                  <a:moveTo>
                    <a:pt x="0" y="0"/>
                  </a:moveTo>
                  <a:lnTo>
                    <a:pt x="2308361" y="0"/>
                  </a:lnTo>
                  <a:lnTo>
                    <a:pt x="2308361" y="3262701"/>
                  </a:lnTo>
                  <a:lnTo>
                    <a:pt x="0" y="3262701"/>
                  </a:lnTo>
                  <a:lnTo>
                    <a:pt x="0" y="0"/>
                  </a:lnTo>
                  <a:close/>
                </a:path>
              </a:pathLst>
            </a:custGeom>
            <a:blipFill>
              <a:blip r:embed="rId9"/>
              <a:stretch>
                <a:fillRect/>
              </a:stretch>
            </a:blipFill>
          </p:spPr>
          <p:txBody>
            <a:bodyPr/>
            <a:lstStyle/>
            <a:p>
              <a:endParaRPr lang="es-ES"/>
            </a:p>
          </p:txBody>
        </p:sp>
        <p:sp>
          <p:nvSpPr>
            <p:cNvPr id="33" name="Freeform 33"/>
            <p:cNvSpPr/>
            <p:nvPr/>
          </p:nvSpPr>
          <p:spPr>
            <a:xfrm rot="2456265">
              <a:off x="8018344" y="12258617"/>
              <a:ext cx="2071604" cy="2391462"/>
            </a:xfrm>
            <a:custGeom>
              <a:avLst/>
              <a:gdLst/>
              <a:ahLst/>
              <a:cxnLst/>
              <a:rect l="l" t="t" r="r" b="b"/>
              <a:pathLst>
                <a:path w="2071604" h="2391462">
                  <a:moveTo>
                    <a:pt x="0" y="0"/>
                  </a:moveTo>
                  <a:lnTo>
                    <a:pt x="2071604" y="0"/>
                  </a:lnTo>
                  <a:lnTo>
                    <a:pt x="2071604" y="2391462"/>
                  </a:lnTo>
                  <a:lnTo>
                    <a:pt x="0" y="2391462"/>
                  </a:lnTo>
                  <a:lnTo>
                    <a:pt x="0" y="0"/>
                  </a:lnTo>
                  <a:close/>
                </a:path>
              </a:pathLst>
            </a:custGeom>
            <a:blipFill>
              <a:blip r:embed="rId10"/>
              <a:stretch>
                <a:fillRect/>
              </a:stretch>
            </a:blipFill>
          </p:spPr>
          <p:txBody>
            <a:bodyPr/>
            <a:lstStyle/>
            <a:p>
              <a:endParaRPr lang="es-E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0F0"/>
        </a:solidFill>
        <a:effectLst/>
      </p:bgPr>
    </p:bg>
    <p:spTree>
      <p:nvGrpSpPr>
        <p:cNvPr id="1" name=""/>
        <p:cNvGrpSpPr/>
        <p:nvPr/>
      </p:nvGrpSpPr>
      <p:grpSpPr>
        <a:xfrm>
          <a:off x="0" y="0"/>
          <a:ext cx="0" cy="0"/>
          <a:chOff x="0" y="0"/>
          <a:chExt cx="0" cy="0"/>
        </a:xfrm>
      </p:grpSpPr>
      <p:sp>
        <p:nvSpPr>
          <p:cNvPr id="2" name="Freeform 2"/>
          <p:cNvSpPr/>
          <p:nvPr/>
        </p:nvSpPr>
        <p:spPr>
          <a:xfrm>
            <a:off x="10489233" y="-926711"/>
            <a:ext cx="6233830" cy="3740298"/>
          </a:xfrm>
          <a:custGeom>
            <a:avLst/>
            <a:gdLst/>
            <a:ahLst/>
            <a:cxnLst/>
            <a:rect l="l" t="t" r="r" b="b"/>
            <a:pathLst>
              <a:path w="6233830" h="3740298">
                <a:moveTo>
                  <a:pt x="0" y="0"/>
                </a:moveTo>
                <a:lnTo>
                  <a:pt x="6233830" y="0"/>
                </a:lnTo>
                <a:lnTo>
                  <a:pt x="6233830" y="3740297"/>
                </a:lnTo>
                <a:lnTo>
                  <a:pt x="0" y="3740297"/>
                </a:lnTo>
                <a:lnTo>
                  <a:pt x="0" y="0"/>
                </a:lnTo>
                <a:close/>
              </a:path>
            </a:pathLst>
          </a:custGeom>
          <a:blipFill>
            <a:blip r:embed="rId2"/>
            <a:stretch>
              <a:fillRect/>
            </a:stretch>
          </a:blipFill>
          <a:ln cap="sq">
            <a:noFill/>
            <a:prstDash val="solid"/>
            <a:miter/>
          </a:ln>
        </p:spPr>
        <p:txBody>
          <a:bodyPr/>
          <a:lstStyle/>
          <a:p>
            <a:endParaRPr lang="es-ES"/>
          </a:p>
        </p:txBody>
      </p:sp>
      <p:sp>
        <p:nvSpPr>
          <p:cNvPr id="3" name="Freeform 3"/>
          <p:cNvSpPr/>
          <p:nvPr/>
        </p:nvSpPr>
        <p:spPr>
          <a:xfrm>
            <a:off x="16935547" y="2813586"/>
            <a:ext cx="1902266" cy="1792886"/>
          </a:xfrm>
          <a:custGeom>
            <a:avLst/>
            <a:gdLst/>
            <a:ahLst/>
            <a:cxnLst/>
            <a:rect l="l" t="t" r="r" b="b"/>
            <a:pathLst>
              <a:path w="1902266" h="1792886">
                <a:moveTo>
                  <a:pt x="0" y="0"/>
                </a:moveTo>
                <a:lnTo>
                  <a:pt x="1902266" y="0"/>
                </a:lnTo>
                <a:lnTo>
                  <a:pt x="1902266" y="1792886"/>
                </a:lnTo>
                <a:lnTo>
                  <a:pt x="0" y="1792886"/>
                </a:lnTo>
                <a:lnTo>
                  <a:pt x="0" y="0"/>
                </a:lnTo>
                <a:close/>
              </a:path>
            </a:pathLst>
          </a:custGeom>
          <a:blipFill>
            <a:blip r:embed="rId3"/>
            <a:stretch>
              <a:fillRect/>
            </a:stretch>
          </a:blipFill>
        </p:spPr>
        <p:txBody>
          <a:bodyPr/>
          <a:lstStyle/>
          <a:p>
            <a:endParaRPr lang="es-ES"/>
          </a:p>
        </p:txBody>
      </p:sp>
      <p:sp>
        <p:nvSpPr>
          <p:cNvPr id="4" name="Freeform 4"/>
          <p:cNvSpPr/>
          <p:nvPr/>
        </p:nvSpPr>
        <p:spPr>
          <a:xfrm>
            <a:off x="10489233" y="1283960"/>
            <a:ext cx="378292" cy="377819"/>
          </a:xfrm>
          <a:custGeom>
            <a:avLst/>
            <a:gdLst/>
            <a:ahLst/>
            <a:cxnLst/>
            <a:rect l="l" t="t" r="r" b="b"/>
            <a:pathLst>
              <a:path w="378292" h="377819">
                <a:moveTo>
                  <a:pt x="0" y="0"/>
                </a:moveTo>
                <a:lnTo>
                  <a:pt x="378292" y="0"/>
                </a:lnTo>
                <a:lnTo>
                  <a:pt x="378292" y="377819"/>
                </a:lnTo>
                <a:lnTo>
                  <a:pt x="0" y="377819"/>
                </a:lnTo>
                <a:lnTo>
                  <a:pt x="0" y="0"/>
                </a:lnTo>
                <a:close/>
              </a:path>
            </a:pathLst>
          </a:custGeom>
          <a:blipFill>
            <a:blip r:embed="rId4"/>
            <a:stretch>
              <a:fillRect/>
            </a:stretch>
          </a:blipFill>
        </p:spPr>
        <p:txBody>
          <a:bodyPr/>
          <a:lstStyle/>
          <a:p>
            <a:endParaRPr lang="es-ES"/>
          </a:p>
        </p:txBody>
      </p:sp>
      <p:sp>
        <p:nvSpPr>
          <p:cNvPr id="5" name="Freeform 5"/>
          <p:cNvSpPr/>
          <p:nvPr/>
        </p:nvSpPr>
        <p:spPr>
          <a:xfrm>
            <a:off x="14562934" y="2981011"/>
            <a:ext cx="456651" cy="456081"/>
          </a:xfrm>
          <a:custGeom>
            <a:avLst/>
            <a:gdLst/>
            <a:ahLst/>
            <a:cxnLst/>
            <a:rect l="l" t="t" r="r" b="b"/>
            <a:pathLst>
              <a:path w="456651" h="456081">
                <a:moveTo>
                  <a:pt x="0" y="0"/>
                </a:moveTo>
                <a:lnTo>
                  <a:pt x="456651" y="0"/>
                </a:lnTo>
                <a:lnTo>
                  <a:pt x="456651" y="456081"/>
                </a:lnTo>
                <a:lnTo>
                  <a:pt x="0" y="456081"/>
                </a:lnTo>
                <a:lnTo>
                  <a:pt x="0" y="0"/>
                </a:lnTo>
                <a:close/>
              </a:path>
            </a:pathLst>
          </a:custGeom>
          <a:blipFill>
            <a:blip r:embed="rId5"/>
            <a:stretch>
              <a:fillRect/>
            </a:stretch>
          </a:blipFill>
          <a:ln cap="sq">
            <a:noFill/>
            <a:prstDash val="solid"/>
            <a:miter/>
          </a:ln>
        </p:spPr>
        <p:txBody>
          <a:bodyPr/>
          <a:lstStyle/>
          <a:p>
            <a:endParaRPr lang="es-ES"/>
          </a:p>
        </p:txBody>
      </p:sp>
      <p:sp>
        <p:nvSpPr>
          <p:cNvPr id="6" name="Freeform 6"/>
          <p:cNvSpPr/>
          <p:nvPr/>
        </p:nvSpPr>
        <p:spPr>
          <a:xfrm rot="-9382171">
            <a:off x="17448438" y="-531864"/>
            <a:ext cx="1679125" cy="1938383"/>
          </a:xfrm>
          <a:custGeom>
            <a:avLst/>
            <a:gdLst/>
            <a:ahLst/>
            <a:cxnLst/>
            <a:rect l="l" t="t" r="r" b="b"/>
            <a:pathLst>
              <a:path w="1679125" h="1938383">
                <a:moveTo>
                  <a:pt x="0" y="0"/>
                </a:moveTo>
                <a:lnTo>
                  <a:pt x="1679124" y="0"/>
                </a:lnTo>
                <a:lnTo>
                  <a:pt x="1679124" y="1938383"/>
                </a:lnTo>
                <a:lnTo>
                  <a:pt x="0" y="1938383"/>
                </a:lnTo>
                <a:lnTo>
                  <a:pt x="0" y="0"/>
                </a:lnTo>
                <a:close/>
              </a:path>
            </a:pathLst>
          </a:custGeom>
          <a:blipFill>
            <a:blip r:embed="rId6"/>
            <a:stretch>
              <a:fillRect/>
            </a:stretch>
          </a:blipFill>
        </p:spPr>
        <p:txBody>
          <a:bodyPr/>
          <a:lstStyle/>
          <a:p>
            <a:endParaRPr lang="es-ES"/>
          </a:p>
        </p:txBody>
      </p:sp>
      <p:sp>
        <p:nvSpPr>
          <p:cNvPr id="7" name="Freeform 7"/>
          <p:cNvSpPr/>
          <p:nvPr/>
        </p:nvSpPr>
        <p:spPr>
          <a:xfrm>
            <a:off x="7813494" y="-283348"/>
            <a:ext cx="721577" cy="720675"/>
          </a:xfrm>
          <a:custGeom>
            <a:avLst/>
            <a:gdLst/>
            <a:ahLst/>
            <a:cxnLst/>
            <a:rect l="l" t="t" r="r" b="b"/>
            <a:pathLst>
              <a:path w="721577" h="720675">
                <a:moveTo>
                  <a:pt x="0" y="0"/>
                </a:moveTo>
                <a:lnTo>
                  <a:pt x="721577" y="0"/>
                </a:lnTo>
                <a:lnTo>
                  <a:pt x="721577" y="720676"/>
                </a:lnTo>
                <a:lnTo>
                  <a:pt x="0" y="720676"/>
                </a:lnTo>
                <a:lnTo>
                  <a:pt x="0" y="0"/>
                </a:lnTo>
                <a:close/>
              </a:path>
            </a:pathLst>
          </a:custGeom>
          <a:blipFill>
            <a:blip r:embed="rId7"/>
            <a:stretch>
              <a:fillRect/>
            </a:stretch>
          </a:blipFill>
        </p:spPr>
        <p:txBody>
          <a:bodyPr/>
          <a:lstStyle/>
          <a:p>
            <a:endParaRPr lang="es-ES"/>
          </a:p>
        </p:txBody>
      </p:sp>
      <p:sp>
        <p:nvSpPr>
          <p:cNvPr id="8" name="Freeform 8"/>
          <p:cNvSpPr/>
          <p:nvPr/>
        </p:nvSpPr>
        <p:spPr>
          <a:xfrm>
            <a:off x="283126" y="4099445"/>
            <a:ext cx="7366528" cy="5823169"/>
          </a:xfrm>
          <a:custGeom>
            <a:avLst/>
            <a:gdLst/>
            <a:ahLst/>
            <a:cxnLst/>
            <a:rect l="l" t="t" r="r" b="b"/>
            <a:pathLst>
              <a:path w="7366528" h="5823169">
                <a:moveTo>
                  <a:pt x="0" y="0"/>
                </a:moveTo>
                <a:lnTo>
                  <a:pt x="7366527" y="0"/>
                </a:lnTo>
                <a:lnTo>
                  <a:pt x="7366527" y="5823169"/>
                </a:lnTo>
                <a:lnTo>
                  <a:pt x="0" y="5823169"/>
                </a:lnTo>
                <a:lnTo>
                  <a:pt x="0" y="0"/>
                </a:lnTo>
                <a:close/>
              </a:path>
            </a:pathLst>
          </a:custGeom>
          <a:blipFill>
            <a:blip r:embed="rId8"/>
            <a:stretch>
              <a:fillRect/>
            </a:stretch>
          </a:blipFill>
        </p:spPr>
        <p:txBody>
          <a:bodyPr/>
          <a:lstStyle/>
          <a:p>
            <a:endParaRPr lang="es-ES"/>
          </a:p>
        </p:txBody>
      </p:sp>
      <p:sp>
        <p:nvSpPr>
          <p:cNvPr id="9" name="Freeform 9"/>
          <p:cNvSpPr/>
          <p:nvPr/>
        </p:nvSpPr>
        <p:spPr>
          <a:xfrm>
            <a:off x="9144000" y="5128117"/>
            <a:ext cx="7189114" cy="4794497"/>
          </a:xfrm>
          <a:custGeom>
            <a:avLst/>
            <a:gdLst/>
            <a:ahLst/>
            <a:cxnLst/>
            <a:rect l="l" t="t" r="r" b="b"/>
            <a:pathLst>
              <a:path w="7189114" h="4794497">
                <a:moveTo>
                  <a:pt x="0" y="0"/>
                </a:moveTo>
                <a:lnTo>
                  <a:pt x="7189114" y="0"/>
                </a:lnTo>
                <a:lnTo>
                  <a:pt x="7189114" y="4794497"/>
                </a:lnTo>
                <a:lnTo>
                  <a:pt x="0" y="4794497"/>
                </a:lnTo>
                <a:lnTo>
                  <a:pt x="0" y="0"/>
                </a:lnTo>
                <a:close/>
              </a:path>
            </a:pathLst>
          </a:custGeom>
          <a:blipFill>
            <a:blip r:embed="rId9"/>
            <a:stretch>
              <a:fillRect/>
            </a:stretch>
          </a:blipFill>
        </p:spPr>
        <p:txBody>
          <a:bodyPr/>
          <a:lstStyle/>
          <a:p>
            <a:endParaRPr lang="es-ES"/>
          </a:p>
        </p:txBody>
      </p:sp>
      <p:sp>
        <p:nvSpPr>
          <p:cNvPr id="10" name="TextBox 10"/>
          <p:cNvSpPr txBox="1"/>
          <p:nvPr/>
        </p:nvSpPr>
        <p:spPr>
          <a:xfrm>
            <a:off x="283126" y="227612"/>
            <a:ext cx="7120793" cy="3686175"/>
          </a:xfrm>
          <a:prstGeom prst="rect">
            <a:avLst/>
          </a:prstGeom>
        </p:spPr>
        <p:txBody>
          <a:bodyPr lIns="0" tIns="0" rIns="0" bIns="0" rtlCol="0" anchor="t">
            <a:spAutoFit/>
          </a:bodyPr>
          <a:lstStyle/>
          <a:p>
            <a:pPr marL="0" lvl="0" indent="0" algn="l">
              <a:lnSpc>
                <a:spcPts val="9738"/>
              </a:lnSpc>
              <a:spcBef>
                <a:spcPct val="0"/>
              </a:spcBef>
            </a:pPr>
            <a:r>
              <a:rPr lang="en-US" sz="8115">
                <a:solidFill>
                  <a:srgbClr val="383ABB"/>
                </a:solidFill>
                <a:latin typeface="Nunito 1 Heavy"/>
              </a:rPr>
              <a:t>Diferentes estrategias de marca</a:t>
            </a:r>
          </a:p>
        </p:txBody>
      </p:sp>
      <p:sp>
        <p:nvSpPr>
          <p:cNvPr id="11" name="TextBox 11"/>
          <p:cNvSpPr txBox="1"/>
          <p:nvPr/>
        </p:nvSpPr>
        <p:spPr>
          <a:xfrm>
            <a:off x="10307817" y="3913787"/>
            <a:ext cx="4237911" cy="580389"/>
          </a:xfrm>
          <a:prstGeom prst="rect">
            <a:avLst/>
          </a:prstGeom>
        </p:spPr>
        <p:txBody>
          <a:bodyPr lIns="0" tIns="0" rIns="0" bIns="0" rtlCol="0" anchor="t">
            <a:spAutoFit/>
          </a:bodyPr>
          <a:lstStyle/>
          <a:p>
            <a:pPr algn="ctr">
              <a:lnSpc>
                <a:spcPts val="4760"/>
              </a:lnSpc>
            </a:pPr>
            <a:r>
              <a:rPr lang="en-US" sz="3400" dirty="0">
                <a:solidFill>
                  <a:srgbClr val="000000"/>
                </a:solidFill>
                <a:latin typeface="Open Sans Bold"/>
              </a:rPr>
              <a:t>SEGUNDAS MARCAS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dirty="0"/>
          </a:p>
        </p:txBody>
      </p:sp>
      <p:sp>
        <p:nvSpPr>
          <p:cNvPr id="3" name="Freeform 3"/>
          <p:cNvSpPr/>
          <p:nvPr/>
        </p:nvSpPr>
        <p:spPr>
          <a:xfrm>
            <a:off x="16787612" y="6981476"/>
            <a:ext cx="748366" cy="747431"/>
          </a:xfrm>
          <a:custGeom>
            <a:avLst/>
            <a:gdLst/>
            <a:ahLst/>
            <a:cxnLst/>
            <a:rect l="l" t="t" r="r" b="b"/>
            <a:pathLst>
              <a:path w="748366" h="747431">
                <a:moveTo>
                  <a:pt x="0" y="0"/>
                </a:moveTo>
                <a:lnTo>
                  <a:pt x="748366" y="0"/>
                </a:lnTo>
                <a:lnTo>
                  <a:pt x="748366" y="747430"/>
                </a:lnTo>
                <a:lnTo>
                  <a:pt x="0" y="747430"/>
                </a:lnTo>
                <a:lnTo>
                  <a:pt x="0" y="0"/>
                </a:lnTo>
                <a:close/>
              </a:path>
            </a:pathLst>
          </a:custGeom>
          <a:blipFill>
            <a:blip r:embed="rId3"/>
            <a:stretch>
              <a:fillRect/>
            </a:stretch>
          </a:blipFill>
        </p:spPr>
        <p:txBody>
          <a:bodyPr/>
          <a:lstStyle/>
          <a:p>
            <a:endParaRPr lang="es-ES"/>
          </a:p>
        </p:txBody>
      </p:sp>
      <p:sp>
        <p:nvSpPr>
          <p:cNvPr id="4" name="Freeform 4"/>
          <p:cNvSpPr/>
          <p:nvPr/>
        </p:nvSpPr>
        <p:spPr>
          <a:xfrm>
            <a:off x="17687943" y="2492895"/>
            <a:ext cx="813088" cy="812071"/>
          </a:xfrm>
          <a:custGeom>
            <a:avLst/>
            <a:gdLst/>
            <a:ahLst/>
            <a:cxnLst/>
            <a:rect l="l" t="t" r="r" b="b"/>
            <a:pathLst>
              <a:path w="813088" h="812071">
                <a:moveTo>
                  <a:pt x="0" y="0"/>
                </a:moveTo>
                <a:lnTo>
                  <a:pt x="813087" y="0"/>
                </a:lnTo>
                <a:lnTo>
                  <a:pt x="813087" y="812071"/>
                </a:lnTo>
                <a:lnTo>
                  <a:pt x="0" y="812071"/>
                </a:lnTo>
                <a:lnTo>
                  <a:pt x="0" y="0"/>
                </a:lnTo>
                <a:close/>
              </a:path>
            </a:pathLst>
          </a:custGeom>
          <a:blipFill>
            <a:blip r:embed="rId4"/>
            <a:stretch>
              <a:fillRect/>
            </a:stretch>
          </a:blipFill>
        </p:spPr>
        <p:txBody>
          <a:bodyPr/>
          <a:lstStyle/>
          <a:p>
            <a:endParaRPr lang="es-ES"/>
          </a:p>
        </p:txBody>
      </p:sp>
      <p:sp>
        <p:nvSpPr>
          <p:cNvPr id="5" name="Freeform 5"/>
          <p:cNvSpPr/>
          <p:nvPr/>
        </p:nvSpPr>
        <p:spPr>
          <a:xfrm>
            <a:off x="1827369" y="6777495"/>
            <a:ext cx="578420" cy="577696"/>
          </a:xfrm>
          <a:custGeom>
            <a:avLst/>
            <a:gdLst/>
            <a:ahLst/>
            <a:cxnLst/>
            <a:rect l="l" t="t" r="r" b="b"/>
            <a:pathLst>
              <a:path w="578420" h="577696">
                <a:moveTo>
                  <a:pt x="0" y="0"/>
                </a:moveTo>
                <a:lnTo>
                  <a:pt x="578420" y="0"/>
                </a:lnTo>
                <a:lnTo>
                  <a:pt x="578420" y="577696"/>
                </a:lnTo>
                <a:lnTo>
                  <a:pt x="0" y="577696"/>
                </a:lnTo>
                <a:lnTo>
                  <a:pt x="0" y="0"/>
                </a:lnTo>
                <a:close/>
              </a:path>
            </a:pathLst>
          </a:custGeom>
          <a:blipFill>
            <a:blip r:embed="rId4"/>
            <a:stretch>
              <a:fillRect/>
            </a:stretch>
          </a:blipFill>
          <a:ln cap="sq">
            <a:noFill/>
            <a:prstDash val="solid"/>
            <a:miter/>
          </a:ln>
        </p:spPr>
        <p:txBody>
          <a:bodyPr/>
          <a:lstStyle/>
          <a:p>
            <a:endParaRPr lang="es-ES"/>
          </a:p>
        </p:txBody>
      </p:sp>
      <p:sp>
        <p:nvSpPr>
          <p:cNvPr id="6" name="Freeform 6"/>
          <p:cNvSpPr/>
          <p:nvPr/>
        </p:nvSpPr>
        <p:spPr>
          <a:xfrm>
            <a:off x="752022" y="-312123"/>
            <a:ext cx="899287" cy="898163"/>
          </a:xfrm>
          <a:custGeom>
            <a:avLst/>
            <a:gdLst/>
            <a:ahLst/>
            <a:cxnLst/>
            <a:rect l="l" t="t" r="r" b="b"/>
            <a:pathLst>
              <a:path w="899287" h="898163">
                <a:moveTo>
                  <a:pt x="0" y="0"/>
                </a:moveTo>
                <a:lnTo>
                  <a:pt x="899287" y="0"/>
                </a:lnTo>
                <a:lnTo>
                  <a:pt x="899287" y="898164"/>
                </a:lnTo>
                <a:lnTo>
                  <a:pt x="0" y="898164"/>
                </a:lnTo>
                <a:lnTo>
                  <a:pt x="0" y="0"/>
                </a:lnTo>
                <a:close/>
              </a:path>
            </a:pathLst>
          </a:custGeom>
          <a:blipFill>
            <a:blip r:embed="rId3"/>
            <a:stretch>
              <a:fillRect/>
            </a:stretch>
          </a:blipFill>
        </p:spPr>
        <p:txBody>
          <a:bodyPr/>
          <a:lstStyle/>
          <a:p>
            <a:endParaRPr lang="es-ES"/>
          </a:p>
        </p:txBody>
      </p:sp>
      <p:sp>
        <p:nvSpPr>
          <p:cNvPr id="7" name="Freeform 7"/>
          <p:cNvSpPr/>
          <p:nvPr/>
        </p:nvSpPr>
        <p:spPr>
          <a:xfrm>
            <a:off x="16526172" y="-202297"/>
            <a:ext cx="991306" cy="990066"/>
          </a:xfrm>
          <a:custGeom>
            <a:avLst/>
            <a:gdLst/>
            <a:ahLst/>
            <a:cxnLst/>
            <a:rect l="l" t="t" r="r" b="b"/>
            <a:pathLst>
              <a:path w="991306" h="990066">
                <a:moveTo>
                  <a:pt x="0" y="0"/>
                </a:moveTo>
                <a:lnTo>
                  <a:pt x="991306" y="0"/>
                </a:lnTo>
                <a:lnTo>
                  <a:pt x="991306" y="990067"/>
                </a:lnTo>
                <a:lnTo>
                  <a:pt x="0" y="990067"/>
                </a:lnTo>
                <a:lnTo>
                  <a:pt x="0" y="0"/>
                </a:lnTo>
                <a:close/>
              </a:path>
            </a:pathLst>
          </a:custGeom>
          <a:blipFill>
            <a:blip r:embed="rId5"/>
            <a:stretch>
              <a:fillRect/>
            </a:stretch>
          </a:blipFill>
        </p:spPr>
        <p:txBody>
          <a:bodyPr/>
          <a:lstStyle/>
          <a:p>
            <a:endParaRPr lang="es-ES"/>
          </a:p>
        </p:txBody>
      </p:sp>
      <p:sp>
        <p:nvSpPr>
          <p:cNvPr id="8" name="Freeform 8"/>
          <p:cNvSpPr/>
          <p:nvPr/>
        </p:nvSpPr>
        <p:spPr>
          <a:xfrm>
            <a:off x="-474058" y="8788060"/>
            <a:ext cx="1226080" cy="1224548"/>
          </a:xfrm>
          <a:custGeom>
            <a:avLst/>
            <a:gdLst/>
            <a:ahLst/>
            <a:cxnLst/>
            <a:rect l="l" t="t" r="r" b="b"/>
            <a:pathLst>
              <a:path w="1226080" h="1224548">
                <a:moveTo>
                  <a:pt x="0" y="0"/>
                </a:moveTo>
                <a:lnTo>
                  <a:pt x="1226080" y="0"/>
                </a:lnTo>
                <a:lnTo>
                  <a:pt x="1226080" y="1224548"/>
                </a:lnTo>
                <a:lnTo>
                  <a:pt x="0" y="1224548"/>
                </a:lnTo>
                <a:lnTo>
                  <a:pt x="0" y="0"/>
                </a:lnTo>
                <a:close/>
              </a:path>
            </a:pathLst>
          </a:custGeom>
          <a:blipFill>
            <a:blip r:embed="rId5"/>
            <a:stretch>
              <a:fillRect/>
            </a:stretch>
          </a:blipFill>
        </p:spPr>
        <p:txBody>
          <a:bodyPr/>
          <a:lstStyle/>
          <a:p>
            <a:endParaRPr lang="es-ES"/>
          </a:p>
        </p:txBody>
      </p:sp>
      <p:sp>
        <p:nvSpPr>
          <p:cNvPr id="9" name="Freeform 9"/>
          <p:cNvSpPr/>
          <p:nvPr/>
        </p:nvSpPr>
        <p:spPr>
          <a:xfrm>
            <a:off x="16945533" y="9833230"/>
            <a:ext cx="1484819" cy="1482963"/>
          </a:xfrm>
          <a:custGeom>
            <a:avLst/>
            <a:gdLst/>
            <a:ahLst/>
            <a:cxnLst/>
            <a:rect l="l" t="t" r="r" b="b"/>
            <a:pathLst>
              <a:path w="1484819" h="1482963">
                <a:moveTo>
                  <a:pt x="0" y="0"/>
                </a:moveTo>
                <a:lnTo>
                  <a:pt x="1484819" y="0"/>
                </a:lnTo>
                <a:lnTo>
                  <a:pt x="1484819" y="1482963"/>
                </a:lnTo>
                <a:lnTo>
                  <a:pt x="0" y="1482963"/>
                </a:lnTo>
                <a:lnTo>
                  <a:pt x="0" y="0"/>
                </a:lnTo>
                <a:close/>
              </a:path>
            </a:pathLst>
          </a:custGeom>
          <a:blipFill>
            <a:blip r:embed="rId6"/>
            <a:stretch>
              <a:fillRect/>
            </a:stretch>
          </a:blipFill>
          <a:ln cap="sq">
            <a:noFill/>
            <a:prstDash val="solid"/>
            <a:miter/>
          </a:ln>
        </p:spPr>
        <p:txBody>
          <a:bodyPr/>
          <a:lstStyle/>
          <a:p>
            <a:endParaRPr lang="es-ES"/>
          </a:p>
        </p:txBody>
      </p:sp>
      <p:sp>
        <p:nvSpPr>
          <p:cNvPr id="10" name="Freeform 10"/>
          <p:cNvSpPr/>
          <p:nvPr/>
        </p:nvSpPr>
        <p:spPr>
          <a:xfrm>
            <a:off x="427079" y="3290011"/>
            <a:ext cx="601621" cy="600869"/>
          </a:xfrm>
          <a:custGeom>
            <a:avLst/>
            <a:gdLst/>
            <a:ahLst/>
            <a:cxnLst/>
            <a:rect l="l" t="t" r="r" b="b"/>
            <a:pathLst>
              <a:path w="601621" h="600869">
                <a:moveTo>
                  <a:pt x="0" y="0"/>
                </a:moveTo>
                <a:lnTo>
                  <a:pt x="601621" y="0"/>
                </a:lnTo>
                <a:lnTo>
                  <a:pt x="601621" y="600869"/>
                </a:lnTo>
                <a:lnTo>
                  <a:pt x="0" y="600869"/>
                </a:lnTo>
                <a:lnTo>
                  <a:pt x="0" y="0"/>
                </a:lnTo>
                <a:close/>
              </a:path>
            </a:pathLst>
          </a:custGeom>
          <a:blipFill>
            <a:blip r:embed="rId6"/>
            <a:stretch>
              <a:fillRect/>
            </a:stretch>
          </a:blipFill>
          <a:ln cap="sq">
            <a:noFill/>
            <a:prstDash val="solid"/>
            <a:miter/>
          </a:ln>
        </p:spPr>
        <p:txBody>
          <a:bodyPr/>
          <a:lstStyle/>
          <a:p>
            <a:endParaRPr lang="es-ES"/>
          </a:p>
        </p:txBody>
      </p:sp>
      <p:sp>
        <p:nvSpPr>
          <p:cNvPr id="11" name="Freeform 11"/>
          <p:cNvSpPr/>
          <p:nvPr/>
        </p:nvSpPr>
        <p:spPr>
          <a:xfrm>
            <a:off x="8074634" y="4262628"/>
            <a:ext cx="2804513" cy="2804513"/>
          </a:xfrm>
          <a:custGeom>
            <a:avLst/>
            <a:gdLst/>
            <a:ahLst/>
            <a:cxnLst/>
            <a:rect l="l" t="t" r="r" b="b"/>
            <a:pathLst>
              <a:path w="2804513" h="2804513">
                <a:moveTo>
                  <a:pt x="0" y="0"/>
                </a:moveTo>
                <a:lnTo>
                  <a:pt x="2804513" y="0"/>
                </a:lnTo>
                <a:lnTo>
                  <a:pt x="2804513" y="2804513"/>
                </a:lnTo>
                <a:lnTo>
                  <a:pt x="0" y="28045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12" name="Freeform 12"/>
          <p:cNvSpPr/>
          <p:nvPr/>
        </p:nvSpPr>
        <p:spPr>
          <a:xfrm>
            <a:off x="138982" y="1160090"/>
            <a:ext cx="1660140" cy="1365465"/>
          </a:xfrm>
          <a:custGeom>
            <a:avLst/>
            <a:gdLst/>
            <a:ahLst/>
            <a:cxnLst/>
            <a:rect l="l" t="t" r="r" b="b"/>
            <a:pathLst>
              <a:path w="1660140" h="1365465">
                <a:moveTo>
                  <a:pt x="0" y="0"/>
                </a:moveTo>
                <a:lnTo>
                  <a:pt x="1660140" y="0"/>
                </a:lnTo>
                <a:lnTo>
                  <a:pt x="1660140" y="1365464"/>
                </a:lnTo>
                <a:lnTo>
                  <a:pt x="0" y="13654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13" name="Freeform 13"/>
          <p:cNvSpPr/>
          <p:nvPr/>
        </p:nvSpPr>
        <p:spPr>
          <a:xfrm flipV="1">
            <a:off x="7869541" y="574624"/>
            <a:ext cx="3214700" cy="908153"/>
          </a:xfrm>
          <a:custGeom>
            <a:avLst/>
            <a:gdLst/>
            <a:ahLst/>
            <a:cxnLst/>
            <a:rect l="l" t="t" r="r" b="b"/>
            <a:pathLst>
              <a:path w="3214700" h="908153">
                <a:moveTo>
                  <a:pt x="0" y="908152"/>
                </a:moveTo>
                <a:lnTo>
                  <a:pt x="3214700" y="908152"/>
                </a:lnTo>
                <a:lnTo>
                  <a:pt x="3214700" y="0"/>
                </a:lnTo>
                <a:lnTo>
                  <a:pt x="0" y="0"/>
                </a:lnTo>
                <a:lnTo>
                  <a:pt x="0" y="908152"/>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ES"/>
          </a:p>
        </p:txBody>
      </p:sp>
      <p:sp>
        <p:nvSpPr>
          <p:cNvPr id="14" name="TextBox 14"/>
          <p:cNvSpPr txBox="1"/>
          <p:nvPr/>
        </p:nvSpPr>
        <p:spPr>
          <a:xfrm>
            <a:off x="6912421" y="2686977"/>
            <a:ext cx="5128939" cy="1323812"/>
          </a:xfrm>
          <a:prstGeom prst="rect">
            <a:avLst/>
          </a:prstGeom>
        </p:spPr>
        <p:txBody>
          <a:bodyPr lIns="0" tIns="0" rIns="0" bIns="0" rtlCol="0" anchor="t">
            <a:spAutoFit/>
          </a:bodyPr>
          <a:lstStyle/>
          <a:p>
            <a:pPr marL="0" lvl="0" indent="0" algn="ctr">
              <a:lnSpc>
                <a:spcPts val="5232"/>
              </a:lnSpc>
            </a:pPr>
            <a:r>
              <a:rPr lang="en-US" sz="4671">
                <a:solidFill>
                  <a:srgbClr val="383ABB"/>
                </a:solidFill>
                <a:latin typeface="Nunito 1 Heavy"/>
              </a:rPr>
              <a:t>CICLO DE VIDA DEL PRODUCTO</a:t>
            </a:r>
          </a:p>
        </p:txBody>
      </p:sp>
      <p:sp>
        <p:nvSpPr>
          <p:cNvPr id="15" name="TextBox 15"/>
          <p:cNvSpPr txBox="1"/>
          <p:nvPr/>
        </p:nvSpPr>
        <p:spPr>
          <a:xfrm>
            <a:off x="13063337" y="915693"/>
            <a:ext cx="3307533" cy="244397"/>
          </a:xfrm>
          <a:prstGeom prst="rect">
            <a:avLst/>
          </a:prstGeom>
        </p:spPr>
        <p:txBody>
          <a:bodyPr lIns="0" tIns="0" rIns="0" bIns="0" rtlCol="0" anchor="t">
            <a:spAutoFit/>
          </a:bodyPr>
          <a:lstStyle/>
          <a:p>
            <a:pPr algn="ctr">
              <a:lnSpc>
                <a:spcPts val="1428"/>
              </a:lnSpc>
            </a:pPr>
            <a:r>
              <a:rPr lang="en-US" sz="2856" dirty="0">
                <a:solidFill>
                  <a:srgbClr val="383ABB"/>
                </a:solidFill>
                <a:latin typeface="Nunito 2 Heavy"/>
              </a:rPr>
              <a:t>CRECIMIENTO</a:t>
            </a:r>
          </a:p>
        </p:txBody>
      </p:sp>
      <p:sp>
        <p:nvSpPr>
          <p:cNvPr id="16" name="TextBox 16"/>
          <p:cNvSpPr txBox="1"/>
          <p:nvPr/>
        </p:nvSpPr>
        <p:spPr>
          <a:xfrm>
            <a:off x="1936180" y="915693"/>
            <a:ext cx="3288483" cy="244397"/>
          </a:xfrm>
          <a:prstGeom prst="rect">
            <a:avLst/>
          </a:prstGeom>
        </p:spPr>
        <p:txBody>
          <a:bodyPr lIns="0" tIns="0" rIns="0" bIns="0" rtlCol="0" anchor="t">
            <a:spAutoFit/>
          </a:bodyPr>
          <a:lstStyle/>
          <a:p>
            <a:pPr algn="r">
              <a:lnSpc>
                <a:spcPts val="1428"/>
              </a:lnSpc>
            </a:pPr>
            <a:r>
              <a:rPr lang="en-US" sz="2856" dirty="0">
                <a:solidFill>
                  <a:srgbClr val="383ABB"/>
                </a:solidFill>
                <a:latin typeface="Nunito 2 Heavy"/>
              </a:rPr>
              <a:t>INTRODUCCIÓN</a:t>
            </a:r>
          </a:p>
        </p:txBody>
      </p:sp>
      <p:sp>
        <p:nvSpPr>
          <p:cNvPr id="17" name="TextBox 17"/>
          <p:cNvSpPr txBox="1"/>
          <p:nvPr/>
        </p:nvSpPr>
        <p:spPr>
          <a:xfrm>
            <a:off x="13218639" y="7328243"/>
            <a:ext cx="3307533" cy="244397"/>
          </a:xfrm>
          <a:prstGeom prst="rect">
            <a:avLst/>
          </a:prstGeom>
        </p:spPr>
        <p:txBody>
          <a:bodyPr lIns="0" tIns="0" rIns="0" bIns="0" rtlCol="0" anchor="t">
            <a:spAutoFit/>
          </a:bodyPr>
          <a:lstStyle/>
          <a:p>
            <a:pPr algn="ctr">
              <a:lnSpc>
                <a:spcPts val="1428"/>
              </a:lnSpc>
            </a:pPr>
            <a:r>
              <a:rPr lang="en-US" sz="2856">
                <a:solidFill>
                  <a:srgbClr val="383ABB"/>
                </a:solidFill>
                <a:latin typeface="Nunito 2 Heavy"/>
              </a:rPr>
              <a:t>MADUREZ</a:t>
            </a:r>
          </a:p>
        </p:txBody>
      </p:sp>
      <p:sp>
        <p:nvSpPr>
          <p:cNvPr id="18" name="TextBox 18"/>
          <p:cNvSpPr txBox="1"/>
          <p:nvPr/>
        </p:nvSpPr>
        <p:spPr>
          <a:xfrm>
            <a:off x="1799122" y="7919406"/>
            <a:ext cx="3307533" cy="244397"/>
          </a:xfrm>
          <a:prstGeom prst="rect">
            <a:avLst/>
          </a:prstGeom>
        </p:spPr>
        <p:txBody>
          <a:bodyPr lIns="0" tIns="0" rIns="0" bIns="0" rtlCol="0" anchor="t">
            <a:spAutoFit/>
          </a:bodyPr>
          <a:lstStyle/>
          <a:p>
            <a:pPr algn="ctr">
              <a:lnSpc>
                <a:spcPts val="1428"/>
              </a:lnSpc>
            </a:pPr>
            <a:r>
              <a:rPr lang="en-US" sz="2856" dirty="0">
                <a:solidFill>
                  <a:srgbClr val="383ABB"/>
                </a:solidFill>
                <a:latin typeface="Nunito 2 Heavy"/>
              </a:rPr>
              <a:t>DECLIVE</a:t>
            </a:r>
          </a:p>
        </p:txBody>
      </p:sp>
      <p:sp>
        <p:nvSpPr>
          <p:cNvPr id="19" name="TextBox 19"/>
          <p:cNvSpPr txBox="1"/>
          <p:nvPr/>
        </p:nvSpPr>
        <p:spPr>
          <a:xfrm>
            <a:off x="1827369" y="8227377"/>
            <a:ext cx="3307533" cy="1645285"/>
          </a:xfrm>
          <a:prstGeom prst="rect">
            <a:avLst/>
          </a:prstGeom>
        </p:spPr>
        <p:txBody>
          <a:bodyPr lIns="0" tIns="0" rIns="0" bIns="0" rtlCol="0" anchor="t">
            <a:spAutoFit/>
          </a:bodyPr>
          <a:lstStyle/>
          <a:p>
            <a:pPr>
              <a:lnSpc>
                <a:spcPts val="2239"/>
              </a:lnSpc>
            </a:pPr>
            <a:r>
              <a:rPr lang="en-US" sz="1599" spc="28" dirty="0">
                <a:solidFill>
                  <a:srgbClr val="191A92"/>
                </a:solidFill>
                <a:latin typeface="Nunito 2 Bold"/>
              </a:rPr>
              <a:t>Durante la </a:t>
            </a:r>
            <a:r>
              <a:rPr lang="en-US" sz="1599" spc="28" dirty="0" err="1">
                <a:solidFill>
                  <a:srgbClr val="191A92"/>
                </a:solidFill>
                <a:latin typeface="Nunito 2 Bold"/>
              </a:rPr>
              <a:t>etapa</a:t>
            </a:r>
            <a:r>
              <a:rPr lang="en-US" sz="1599" spc="28" dirty="0">
                <a:solidFill>
                  <a:srgbClr val="191A92"/>
                </a:solidFill>
                <a:latin typeface="Nunito 2 Bold"/>
              </a:rPr>
              <a:t> de </a:t>
            </a:r>
            <a:r>
              <a:rPr lang="en-US" sz="1599" spc="28" dirty="0" err="1">
                <a:solidFill>
                  <a:srgbClr val="191A92"/>
                </a:solidFill>
                <a:latin typeface="Nunito 2 Bold"/>
              </a:rPr>
              <a:t>declive</a:t>
            </a:r>
            <a:r>
              <a:rPr lang="en-US" sz="1599" spc="28" dirty="0">
                <a:solidFill>
                  <a:srgbClr val="191A92"/>
                </a:solidFill>
                <a:latin typeface="Nunito 2 Bold"/>
              </a:rPr>
              <a:t>, las </a:t>
            </a:r>
            <a:r>
              <a:rPr lang="en-US" sz="1599" spc="28" dirty="0" err="1">
                <a:solidFill>
                  <a:srgbClr val="191A92"/>
                </a:solidFill>
                <a:latin typeface="Nunito 2 Bold"/>
              </a:rPr>
              <a:t>necesidades</a:t>
            </a:r>
            <a:r>
              <a:rPr lang="en-US" sz="1599" spc="28" dirty="0">
                <a:solidFill>
                  <a:srgbClr val="191A92"/>
                </a:solidFill>
                <a:latin typeface="Nunito 2 Bold"/>
              </a:rPr>
              <a:t> de </a:t>
            </a:r>
            <a:r>
              <a:rPr lang="en-US" sz="1599" spc="28" dirty="0" err="1">
                <a:solidFill>
                  <a:srgbClr val="191A92"/>
                </a:solidFill>
                <a:latin typeface="Nunito 2 Bold"/>
              </a:rPr>
              <a:t>los</a:t>
            </a:r>
            <a:r>
              <a:rPr lang="en-US" sz="1599" spc="28" dirty="0">
                <a:solidFill>
                  <a:srgbClr val="191A92"/>
                </a:solidFill>
                <a:latin typeface="Nunito 2 Bold"/>
              </a:rPr>
              <a:t> </a:t>
            </a:r>
            <a:r>
              <a:rPr lang="en-US" sz="1599" spc="28" dirty="0" err="1">
                <a:solidFill>
                  <a:srgbClr val="191A92"/>
                </a:solidFill>
                <a:latin typeface="Nunito 2 Bold"/>
              </a:rPr>
              <a:t>consumidores</a:t>
            </a:r>
            <a:r>
              <a:rPr lang="en-US" sz="1599" spc="28" dirty="0">
                <a:solidFill>
                  <a:srgbClr val="191A92"/>
                </a:solidFill>
                <a:latin typeface="Nunito 2 Bold"/>
              </a:rPr>
              <a:t> </a:t>
            </a:r>
            <a:r>
              <a:rPr lang="en-US" sz="1599" spc="28" dirty="0" err="1">
                <a:solidFill>
                  <a:srgbClr val="191A92"/>
                </a:solidFill>
                <a:latin typeface="Nunito 2 Bold"/>
              </a:rPr>
              <a:t>cambian</a:t>
            </a:r>
            <a:r>
              <a:rPr lang="en-US" sz="1599" spc="28" dirty="0">
                <a:solidFill>
                  <a:srgbClr val="191A92"/>
                </a:solidFill>
                <a:latin typeface="Nunito 2 Bold"/>
              </a:rPr>
              <a:t>, </a:t>
            </a:r>
            <a:r>
              <a:rPr lang="en-US" sz="1599" spc="28" dirty="0" err="1">
                <a:solidFill>
                  <a:srgbClr val="191A92"/>
                </a:solidFill>
                <a:latin typeface="Nunito 2 Bold"/>
              </a:rPr>
              <a:t>prefiriendo</a:t>
            </a:r>
            <a:r>
              <a:rPr lang="en-US" sz="1599" spc="28" dirty="0">
                <a:solidFill>
                  <a:srgbClr val="191A92"/>
                </a:solidFill>
                <a:latin typeface="Nunito 2 Bold"/>
              </a:rPr>
              <a:t> </a:t>
            </a:r>
            <a:r>
              <a:rPr lang="en-US" sz="1599" spc="28" dirty="0" err="1">
                <a:solidFill>
                  <a:srgbClr val="191A92"/>
                </a:solidFill>
                <a:latin typeface="Nunito 2 Bold"/>
              </a:rPr>
              <a:t>otros</a:t>
            </a:r>
            <a:r>
              <a:rPr lang="en-US" sz="1599" spc="28" dirty="0">
                <a:solidFill>
                  <a:srgbClr val="191A92"/>
                </a:solidFill>
                <a:latin typeface="Nunito 2 Bold"/>
              </a:rPr>
              <a:t> </a:t>
            </a:r>
            <a:r>
              <a:rPr lang="en-US" sz="1599" spc="28" dirty="0" err="1">
                <a:solidFill>
                  <a:srgbClr val="191A92"/>
                </a:solidFill>
                <a:latin typeface="Nunito 2 Bold"/>
              </a:rPr>
              <a:t>productos</a:t>
            </a:r>
            <a:r>
              <a:rPr lang="en-US" sz="1599" spc="28" dirty="0">
                <a:solidFill>
                  <a:srgbClr val="191A92"/>
                </a:solidFill>
                <a:latin typeface="Nunito 2 Bold"/>
              </a:rPr>
              <a:t> y </a:t>
            </a:r>
            <a:r>
              <a:rPr lang="en-US" sz="1599" spc="28" dirty="0" err="1">
                <a:solidFill>
                  <a:srgbClr val="191A92"/>
                </a:solidFill>
                <a:latin typeface="Nunito 2 Bold"/>
              </a:rPr>
              <a:t>generando</a:t>
            </a:r>
            <a:r>
              <a:rPr lang="en-US" sz="1599" spc="28" dirty="0">
                <a:solidFill>
                  <a:srgbClr val="191A92"/>
                </a:solidFill>
                <a:latin typeface="Nunito 2 Bold"/>
              </a:rPr>
              <a:t> </a:t>
            </a:r>
            <a:r>
              <a:rPr lang="en-US" sz="1599" spc="28" dirty="0" err="1">
                <a:solidFill>
                  <a:srgbClr val="191A92"/>
                </a:solidFill>
                <a:latin typeface="Nunito 2 Bold"/>
              </a:rPr>
              <a:t>una</a:t>
            </a:r>
            <a:r>
              <a:rPr lang="en-US" sz="1599" spc="28" dirty="0">
                <a:solidFill>
                  <a:srgbClr val="191A92"/>
                </a:solidFill>
                <a:latin typeface="Nunito 2 Bold"/>
              </a:rPr>
              <a:t> </a:t>
            </a:r>
            <a:r>
              <a:rPr lang="en-US" sz="1599" spc="28" dirty="0" err="1">
                <a:solidFill>
                  <a:srgbClr val="191A92"/>
                </a:solidFill>
                <a:latin typeface="Nunito 2 Bold"/>
              </a:rPr>
              <a:t>caída</a:t>
            </a:r>
            <a:r>
              <a:rPr lang="en-US" sz="1599" spc="28" dirty="0">
                <a:solidFill>
                  <a:srgbClr val="191A92"/>
                </a:solidFill>
                <a:latin typeface="Nunito 2 Bold"/>
              </a:rPr>
              <a:t> </a:t>
            </a:r>
            <a:r>
              <a:rPr lang="en-US" sz="1599" spc="28" dirty="0" err="1">
                <a:solidFill>
                  <a:srgbClr val="191A92"/>
                </a:solidFill>
                <a:latin typeface="Nunito 2 Bold"/>
              </a:rPr>
              <a:t>en</a:t>
            </a:r>
            <a:r>
              <a:rPr lang="en-US" sz="1599" spc="28" dirty="0">
                <a:solidFill>
                  <a:srgbClr val="191A92"/>
                </a:solidFill>
                <a:latin typeface="Nunito 2 Bold"/>
              </a:rPr>
              <a:t> las </a:t>
            </a:r>
            <a:r>
              <a:rPr lang="en-US" sz="1599" spc="28" dirty="0" err="1">
                <a:solidFill>
                  <a:srgbClr val="191A92"/>
                </a:solidFill>
                <a:latin typeface="Nunito 2 Bold"/>
              </a:rPr>
              <a:t>ventas</a:t>
            </a:r>
            <a:r>
              <a:rPr lang="en-US" sz="1599" spc="28" dirty="0">
                <a:solidFill>
                  <a:srgbClr val="191A92"/>
                </a:solidFill>
                <a:latin typeface="Nunito 2 Bold"/>
              </a:rPr>
              <a:t> y </a:t>
            </a:r>
            <a:r>
              <a:rPr lang="en-US" sz="1599" spc="28" dirty="0" err="1">
                <a:solidFill>
                  <a:srgbClr val="191A92"/>
                </a:solidFill>
                <a:latin typeface="Nunito 2 Bold"/>
              </a:rPr>
              <a:t>beneficios</a:t>
            </a:r>
            <a:r>
              <a:rPr lang="en-US" sz="1599" spc="28" dirty="0">
                <a:solidFill>
                  <a:srgbClr val="191A92"/>
                </a:solidFill>
                <a:latin typeface="Nunito 2 Bold"/>
              </a:rPr>
              <a:t> de la </a:t>
            </a:r>
            <a:r>
              <a:rPr lang="en-US" sz="1599" spc="28" dirty="0" err="1">
                <a:solidFill>
                  <a:srgbClr val="191A92"/>
                </a:solidFill>
                <a:latin typeface="Nunito 2 Bold"/>
              </a:rPr>
              <a:t>empresa</a:t>
            </a:r>
            <a:r>
              <a:rPr lang="en-US" sz="1599" spc="28" dirty="0">
                <a:solidFill>
                  <a:srgbClr val="191A92"/>
                </a:solidFill>
                <a:latin typeface="Nunito 2 Bold"/>
              </a:rPr>
              <a:t>.</a:t>
            </a:r>
          </a:p>
        </p:txBody>
      </p:sp>
      <p:sp>
        <p:nvSpPr>
          <p:cNvPr id="20" name="TextBox 20"/>
          <p:cNvSpPr txBox="1"/>
          <p:nvPr/>
        </p:nvSpPr>
        <p:spPr>
          <a:xfrm>
            <a:off x="12290311" y="7813040"/>
            <a:ext cx="4731513" cy="2530180"/>
          </a:xfrm>
          <a:prstGeom prst="rect">
            <a:avLst/>
          </a:prstGeom>
        </p:spPr>
        <p:txBody>
          <a:bodyPr lIns="0" tIns="0" rIns="0" bIns="0" rtlCol="0" anchor="t">
            <a:spAutoFit/>
          </a:bodyPr>
          <a:lstStyle/>
          <a:p>
            <a:pPr>
              <a:lnSpc>
                <a:spcPts val="2239"/>
              </a:lnSpc>
            </a:pPr>
            <a:r>
              <a:rPr lang="en-US" sz="1599" spc="28" dirty="0">
                <a:solidFill>
                  <a:srgbClr val="191A92"/>
                </a:solidFill>
                <a:latin typeface="Nunito 2 Bold"/>
              </a:rPr>
              <a:t>En la </a:t>
            </a:r>
            <a:r>
              <a:rPr lang="en-US" sz="1599" spc="28" dirty="0" err="1">
                <a:solidFill>
                  <a:srgbClr val="191A92"/>
                </a:solidFill>
                <a:latin typeface="Nunito 2 Bold"/>
              </a:rPr>
              <a:t>etapa</a:t>
            </a:r>
            <a:r>
              <a:rPr lang="en-US" sz="1599" spc="28" dirty="0">
                <a:solidFill>
                  <a:srgbClr val="191A92"/>
                </a:solidFill>
                <a:latin typeface="Nunito 2 Bold"/>
              </a:rPr>
              <a:t> anterior </a:t>
            </a:r>
            <a:r>
              <a:rPr lang="en-US" sz="1599" spc="28" dirty="0" err="1">
                <a:solidFill>
                  <a:srgbClr val="191A92"/>
                </a:solidFill>
                <a:latin typeface="Nunito 2 Bold"/>
              </a:rPr>
              <a:t>veíamos</a:t>
            </a:r>
            <a:r>
              <a:rPr lang="en-US" sz="1599" spc="28" dirty="0">
                <a:solidFill>
                  <a:srgbClr val="191A92"/>
                </a:solidFill>
                <a:latin typeface="Nunito 2 Bold"/>
              </a:rPr>
              <a:t> un </a:t>
            </a:r>
            <a:r>
              <a:rPr lang="en-US" sz="1599" spc="28" dirty="0" err="1">
                <a:solidFill>
                  <a:srgbClr val="191A92"/>
                </a:solidFill>
                <a:latin typeface="Nunito 2 Bold"/>
              </a:rPr>
              <a:t>crecimiento</a:t>
            </a:r>
            <a:r>
              <a:rPr lang="en-US" sz="1599" spc="28" dirty="0">
                <a:solidFill>
                  <a:srgbClr val="191A92"/>
                </a:solidFill>
                <a:latin typeface="Nunito 2 Bold"/>
              </a:rPr>
              <a:t> </a:t>
            </a:r>
            <a:r>
              <a:rPr lang="en-US" sz="1599" spc="28" dirty="0" err="1">
                <a:solidFill>
                  <a:srgbClr val="191A92"/>
                </a:solidFill>
                <a:latin typeface="Nunito 2 Bold"/>
              </a:rPr>
              <a:t>exponencial</a:t>
            </a:r>
            <a:r>
              <a:rPr lang="en-US" sz="1599" spc="28" dirty="0">
                <a:solidFill>
                  <a:srgbClr val="191A92"/>
                </a:solidFill>
                <a:latin typeface="Nunito 2 Bold"/>
              </a:rPr>
              <a:t> del </a:t>
            </a:r>
            <a:r>
              <a:rPr lang="en-US" sz="1599" spc="28" dirty="0" err="1">
                <a:solidFill>
                  <a:srgbClr val="191A92"/>
                </a:solidFill>
                <a:latin typeface="Nunito 2 Bold"/>
              </a:rPr>
              <a:t>producto</a:t>
            </a:r>
            <a:r>
              <a:rPr lang="en-US" sz="1599" spc="28" dirty="0">
                <a:solidFill>
                  <a:srgbClr val="191A92"/>
                </a:solidFill>
                <a:latin typeface="Nunito 2 Bold"/>
              </a:rPr>
              <a:t>. Sin embargo, </a:t>
            </a:r>
            <a:r>
              <a:rPr lang="en-US" sz="1599" spc="28" dirty="0" err="1">
                <a:solidFill>
                  <a:srgbClr val="191A92"/>
                </a:solidFill>
                <a:latin typeface="Nunito 2 Bold"/>
              </a:rPr>
              <a:t>durante</a:t>
            </a:r>
            <a:r>
              <a:rPr lang="en-US" sz="1599" spc="28" dirty="0">
                <a:solidFill>
                  <a:srgbClr val="191A92"/>
                </a:solidFill>
                <a:latin typeface="Nunito 2 Bold"/>
              </a:rPr>
              <a:t> la </a:t>
            </a:r>
            <a:r>
              <a:rPr lang="en-US" sz="1599" spc="28" dirty="0" err="1">
                <a:solidFill>
                  <a:srgbClr val="191A92"/>
                </a:solidFill>
                <a:latin typeface="Nunito 2 Bold"/>
              </a:rPr>
              <a:t>madurez</a:t>
            </a:r>
            <a:r>
              <a:rPr lang="en-US" sz="1599" spc="28" dirty="0">
                <a:solidFill>
                  <a:srgbClr val="191A92"/>
                </a:solidFill>
                <a:latin typeface="Nunito 2 Bold"/>
              </a:rPr>
              <a:t> </a:t>
            </a:r>
            <a:r>
              <a:rPr lang="en-US" sz="1599" spc="28" dirty="0" err="1">
                <a:solidFill>
                  <a:srgbClr val="191A92"/>
                </a:solidFill>
                <a:latin typeface="Nunito 2 Bold"/>
              </a:rPr>
              <a:t>el</a:t>
            </a:r>
            <a:r>
              <a:rPr lang="en-US" sz="1599" spc="28" dirty="0">
                <a:solidFill>
                  <a:srgbClr val="191A92"/>
                </a:solidFill>
                <a:latin typeface="Nunito 2 Bold"/>
              </a:rPr>
              <a:t> </a:t>
            </a:r>
            <a:r>
              <a:rPr lang="en-US" sz="1599" spc="28" dirty="0" err="1">
                <a:solidFill>
                  <a:srgbClr val="191A92"/>
                </a:solidFill>
                <a:latin typeface="Nunito 2 Bold"/>
              </a:rPr>
              <a:t>crecimiento</a:t>
            </a:r>
            <a:r>
              <a:rPr lang="en-US" sz="1599" spc="28" dirty="0">
                <a:solidFill>
                  <a:srgbClr val="191A92"/>
                </a:solidFill>
                <a:latin typeface="Nunito 2 Bold"/>
              </a:rPr>
              <a:t> de las </a:t>
            </a:r>
            <a:r>
              <a:rPr lang="en-US" sz="1599" spc="28" dirty="0" err="1">
                <a:solidFill>
                  <a:srgbClr val="191A92"/>
                </a:solidFill>
                <a:latin typeface="Nunito 2 Bold"/>
              </a:rPr>
              <a:t>ventas</a:t>
            </a:r>
            <a:r>
              <a:rPr lang="en-US" sz="1599" spc="28" dirty="0">
                <a:solidFill>
                  <a:srgbClr val="191A92"/>
                </a:solidFill>
                <a:latin typeface="Nunito 2 Bold"/>
              </a:rPr>
              <a:t> del </a:t>
            </a:r>
            <a:r>
              <a:rPr lang="en-US" sz="1599" spc="28" dirty="0" err="1">
                <a:solidFill>
                  <a:srgbClr val="191A92"/>
                </a:solidFill>
                <a:latin typeface="Nunito 2 Bold"/>
              </a:rPr>
              <a:t>producto</a:t>
            </a:r>
            <a:r>
              <a:rPr lang="en-US" sz="1599" spc="28" dirty="0">
                <a:solidFill>
                  <a:srgbClr val="191A92"/>
                </a:solidFill>
                <a:latin typeface="Nunito 2 Bold"/>
              </a:rPr>
              <a:t> </a:t>
            </a:r>
            <a:r>
              <a:rPr lang="en-US" sz="1599" spc="28" dirty="0" err="1">
                <a:solidFill>
                  <a:srgbClr val="191A92"/>
                </a:solidFill>
                <a:latin typeface="Nunito 2 Bold"/>
              </a:rPr>
              <a:t>empieza</a:t>
            </a:r>
            <a:r>
              <a:rPr lang="en-US" sz="1599" spc="28" dirty="0">
                <a:solidFill>
                  <a:srgbClr val="191A92"/>
                </a:solidFill>
                <a:latin typeface="Nunito 2 Bold"/>
              </a:rPr>
              <a:t> a </a:t>
            </a:r>
            <a:r>
              <a:rPr lang="en-US" sz="1599" spc="28" dirty="0" err="1">
                <a:solidFill>
                  <a:srgbClr val="191A92"/>
                </a:solidFill>
                <a:latin typeface="Nunito 2 Bold"/>
              </a:rPr>
              <a:t>ralentizarse</a:t>
            </a:r>
            <a:r>
              <a:rPr lang="en-US" sz="1599" spc="28" dirty="0">
                <a:solidFill>
                  <a:srgbClr val="191A92"/>
                </a:solidFill>
                <a:latin typeface="Nunito 2 Bold"/>
              </a:rPr>
              <a:t> y </a:t>
            </a:r>
            <a:r>
              <a:rPr lang="en-US" sz="1599" spc="28" dirty="0" err="1">
                <a:solidFill>
                  <a:srgbClr val="191A92"/>
                </a:solidFill>
                <a:latin typeface="Nunito 2 Bold"/>
              </a:rPr>
              <a:t>estabilizarse</a:t>
            </a:r>
            <a:r>
              <a:rPr lang="en-US" sz="1599" spc="28" dirty="0">
                <a:solidFill>
                  <a:srgbClr val="191A92"/>
                </a:solidFill>
                <a:latin typeface="Nunito 2 Bold"/>
              </a:rPr>
              <a:t>. Ya </a:t>
            </a:r>
            <a:r>
              <a:rPr lang="en-US" sz="1599" spc="28" dirty="0" err="1">
                <a:solidFill>
                  <a:srgbClr val="191A92"/>
                </a:solidFill>
                <a:latin typeface="Nunito 2 Bold"/>
              </a:rPr>
              <a:t>tenemos</a:t>
            </a:r>
            <a:r>
              <a:rPr lang="en-US" sz="1599" spc="28" dirty="0">
                <a:solidFill>
                  <a:srgbClr val="191A92"/>
                </a:solidFill>
                <a:latin typeface="Nunito 2 Bold"/>
              </a:rPr>
              <a:t> un </a:t>
            </a:r>
            <a:r>
              <a:rPr lang="en-US" sz="1599" spc="28" dirty="0" err="1">
                <a:solidFill>
                  <a:srgbClr val="191A92"/>
                </a:solidFill>
                <a:latin typeface="Nunito 2 Bold"/>
              </a:rPr>
              <a:t>producto</a:t>
            </a:r>
            <a:r>
              <a:rPr lang="en-US" sz="1599" spc="28" dirty="0">
                <a:solidFill>
                  <a:srgbClr val="191A92"/>
                </a:solidFill>
                <a:latin typeface="Nunito 2 Bold"/>
              </a:rPr>
              <a:t> </a:t>
            </a:r>
            <a:r>
              <a:rPr lang="en-US" sz="1599" spc="28" dirty="0" err="1">
                <a:solidFill>
                  <a:srgbClr val="191A92"/>
                </a:solidFill>
                <a:latin typeface="Nunito 2 Bold"/>
              </a:rPr>
              <a:t>consolidado</a:t>
            </a:r>
            <a:r>
              <a:rPr lang="en-US" sz="1599" spc="28" dirty="0">
                <a:solidFill>
                  <a:srgbClr val="191A92"/>
                </a:solidFill>
                <a:latin typeface="Nunito 2 Bold"/>
              </a:rPr>
              <a:t> </a:t>
            </a:r>
            <a:r>
              <a:rPr lang="en-US" sz="1599" spc="28" dirty="0" err="1">
                <a:solidFill>
                  <a:srgbClr val="191A92"/>
                </a:solidFill>
                <a:latin typeface="Nunito 2 Bold"/>
              </a:rPr>
              <a:t>en</a:t>
            </a:r>
            <a:r>
              <a:rPr lang="en-US" sz="1599" spc="28" dirty="0">
                <a:solidFill>
                  <a:srgbClr val="191A92"/>
                </a:solidFill>
                <a:latin typeface="Nunito 2 Bold"/>
              </a:rPr>
              <a:t> </a:t>
            </a:r>
            <a:r>
              <a:rPr lang="en-US" sz="1599" spc="28" dirty="0" err="1">
                <a:solidFill>
                  <a:srgbClr val="191A92"/>
                </a:solidFill>
                <a:latin typeface="Nunito 2 Bold"/>
              </a:rPr>
              <a:t>el</a:t>
            </a:r>
            <a:r>
              <a:rPr lang="en-US" sz="1599" spc="28" dirty="0">
                <a:solidFill>
                  <a:srgbClr val="191A92"/>
                </a:solidFill>
                <a:latin typeface="Nunito 2 Bold"/>
              </a:rPr>
              <a:t> mercado y </a:t>
            </a:r>
            <a:r>
              <a:rPr lang="en-US" sz="1599" spc="28" dirty="0" err="1">
                <a:solidFill>
                  <a:srgbClr val="191A92"/>
                </a:solidFill>
                <a:latin typeface="Nunito 2 Bold"/>
              </a:rPr>
              <a:t>aunque</a:t>
            </a:r>
            <a:r>
              <a:rPr lang="en-US" sz="1599" spc="28" dirty="0">
                <a:solidFill>
                  <a:srgbClr val="191A92"/>
                </a:solidFill>
                <a:latin typeface="Nunito 2 Bold"/>
              </a:rPr>
              <a:t> las </a:t>
            </a:r>
            <a:r>
              <a:rPr lang="en-US" sz="1599" spc="28" dirty="0" err="1">
                <a:solidFill>
                  <a:srgbClr val="191A92"/>
                </a:solidFill>
                <a:latin typeface="Nunito 2 Bold"/>
              </a:rPr>
              <a:t>ventas</a:t>
            </a:r>
            <a:r>
              <a:rPr lang="en-US" sz="1599" spc="28" dirty="0">
                <a:solidFill>
                  <a:srgbClr val="191A92"/>
                </a:solidFill>
                <a:latin typeface="Nunito 2 Bold"/>
              </a:rPr>
              <a:t> no </a:t>
            </a:r>
            <a:r>
              <a:rPr lang="en-US" sz="1599" spc="28" dirty="0" err="1">
                <a:solidFill>
                  <a:srgbClr val="191A92"/>
                </a:solidFill>
                <a:latin typeface="Nunito 2 Bold"/>
              </a:rPr>
              <a:t>crecen</a:t>
            </a:r>
            <a:r>
              <a:rPr lang="en-US" sz="1599" spc="28" dirty="0">
                <a:solidFill>
                  <a:srgbClr val="191A92"/>
                </a:solidFill>
                <a:latin typeface="Nunito 2 Bold"/>
              </a:rPr>
              <a:t> tan </a:t>
            </a:r>
            <a:r>
              <a:rPr lang="en-US" sz="1599" spc="28" dirty="0" err="1">
                <a:solidFill>
                  <a:srgbClr val="191A92"/>
                </a:solidFill>
                <a:latin typeface="Nunito 2 Bold"/>
              </a:rPr>
              <a:t>velozmente</a:t>
            </a:r>
            <a:r>
              <a:rPr lang="en-US" sz="1599" spc="28" dirty="0">
                <a:solidFill>
                  <a:srgbClr val="191A92"/>
                </a:solidFill>
                <a:latin typeface="Nunito 2 Bold"/>
              </a:rPr>
              <a:t>…</a:t>
            </a:r>
            <a:r>
              <a:rPr lang="en-US" sz="1599" spc="28" dirty="0" err="1">
                <a:solidFill>
                  <a:srgbClr val="191A92"/>
                </a:solidFill>
                <a:latin typeface="Nunito 2 Bold"/>
              </a:rPr>
              <a:t>los</a:t>
            </a:r>
            <a:r>
              <a:rPr lang="en-US" sz="1599" spc="28" dirty="0">
                <a:solidFill>
                  <a:srgbClr val="191A92"/>
                </a:solidFill>
                <a:latin typeface="Nunito 2 Bold"/>
              </a:rPr>
              <a:t> </a:t>
            </a:r>
            <a:r>
              <a:rPr lang="en-US" sz="1599" spc="28" dirty="0" err="1">
                <a:solidFill>
                  <a:srgbClr val="191A92"/>
                </a:solidFill>
                <a:latin typeface="Nunito 2 Bold"/>
              </a:rPr>
              <a:t>beneficios</a:t>
            </a:r>
            <a:r>
              <a:rPr lang="en-US" sz="1599" spc="28" dirty="0">
                <a:solidFill>
                  <a:srgbClr val="191A92"/>
                </a:solidFill>
                <a:latin typeface="Nunito 2 Bold"/>
              </a:rPr>
              <a:t> del </a:t>
            </a:r>
            <a:r>
              <a:rPr lang="en-US" sz="1599" spc="28" dirty="0" err="1">
                <a:solidFill>
                  <a:srgbClr val="191A92"/>
                </a:solidFill>
                <a:latin typeface="Nunito 2 Bold"/>
              </a:rPr>
              <a:t>producto</a:t>
            </a:r>
            <a:r>
              <a:rPr lang="en-US" sz="1599" spc="28" dirty="0">
                <a:solidFill>
                  <a:srgbClr val="191A92"/>
                </a:solidFill>
                <a:latin typeface="Nunito 2 Bold"/>
              </a:rPr>
              <a:t> </a:t>
            </a:r>
            <a:r>
              <a:rPr lang="en-US" sz="1599" spc="28" dirty="0" err="1">
                <a:solidFill>
                  <a:srgbClr val="191A92"/>
                </a:solidFill>
                <a:latin typeface="Nunito 2 Bold"/>
              </a:rPr>
              <a:t>continúan</a:t>
            </a:r>
            <a:r>
              <a:rPr lang="en-US" sz="1599" spc="28" dirty="0">
                <a:solidFill>
                  <a:srgbClr val="191A92"/>
                </a:solidFill>
                <a:latin typeface="Nunito 2 Bold"/>
              </a:rPr>
              <a:t> </a:t>
            </a:r>
            <a:r>
              <a:rPr lang="en-US" sz="1599" spc="28" dirty="0" err="1">
                <a:solidFill>
                  <a:srgbClr val="191A92"/>
                </a:solidFill>
                <a:latin typeface="Nunito 2 Bold"/>
              </a:rPr>
              <a:t>siendo</a:t>
            </a:r>
            <a:r>
              <a:rPr lang="en-US" sz="1599" spc="28" dirty="0">
                <a:solidFill>
                  <a:srgbClr val="191A92"/>
                </a:solidFill>
                <a:latin typeface="Nunito 2 Bold"/>
              </a:rPr>
              <a:t> </a:t>
            </a:r>
            <a:r>
              <a:rPr lang="en-US" sz="1599" spc="28" dirty="0" err="1">
                <a:solidFill>
                  <a:srgbClr val="191A92"/>
                </a:solidFill>
                <a:latin typeface="Nunito 2 Bold"/>
              </a:rPr>
              <a:t>elevados</a:t>
            </a:r>
            <a:r>
              <a:rPr lang="en-US" sz="1599" spc="28" dirty="0">
                <a:solidFill>
                  <a:srgbClr val="191A92"/>
                </a:solidFill>
                <a:latin typeface="Nunito 2 Bold"/>
              </a:rPr>
              <a:t>.</a:t>
            </a:r>
          </a:p>
          <a:p>
            <a:pPr marL="0" lvl="0" indent="0">
              <a:lnSpc>
                <a:spcPts val="2239"/>
              </a:lnSpc>
            </a:pPr>
            <a:endParaRPr lang="en-US" sz="1599" spc="28" dirty="0">
              <a:solidFill>
                <a:srgbClr val="191A92"/>
              </a:solidFill>
              <a:latin typeface="Nunito 2 Bold"/>
            </a:endParaRPr>
          </a:p>
        </p:txBody>
      </p:sp>
      <p:sp>
        <p:nvSpPr>
          <p:cNvPr id="21" name="TextBox 21"/>
          <p:cNvSpPr txBox="1"/>
          <p:nvPr/>
        </p:nvSpPr>
        <p:spPr>
          <a:xfrm>
            <a:off x="1917130" y="1279816"/>
            <a:ext cx="4236324" cy="1921510"/>
          </a:xfrm>
          <a:prstGeom prst="rect">
            <a:avLst/>
          </a:prstGeom>
        </p:spPr>
        <p:txBody>
          <a:bodyPr lIns="0" tIns="0" rIns="0" bIns="0" rtlCol="0" anchor="t">
            <a:spAutoFit/>
          </a:bodyPr>
          <a:lstStyle/>
          <a:p>
            <a:pPr>
              <a:lnSpc>
                <a:spcPts val="2239"/>
              </a:lnSpc>
            </a:pPr>
            <a:r>
              <a:rPr lang="en-US" sz="1599" spc="28" dirty="0">
                <a:solidFill>
                  <a:srgbClr val="191A92"/>
                </a:solidFill>
                <a:latin typeface="Nunito 2 Bold"/>
              </a:rPr>
              <a:t>Durante la </a:t>
            </a:r>
            <a:r>
              <a:rPr lang="en-US" sz="1599" spc="28" dirty="0" err="1">
                <a:solidFill>
                  <a:srgbClr val="191A92"/>
                </a:solidFill>
                <a:latin typeface="Nunito 2 Bold"/>
              </a:rPr>
              <a:t>introducción</a:t>
            </a:r>
            <a:r>
              <a:rPr lang="en-US" sz="1599" spc="28" dirty="0">
                <a:solidFill>
                  <a:srgbClr val="191A92"/>
                </a:solidFill>
                <a:latin typeface="Nunito 2 Bold"/>
              </a:rPr>
              <a:t> de un </a:t>
            </a:r>
            <a:r>
              <a:rPr lang="en-US" sz="1599" spc="28" dirty="0" err="1">
                <a:solidFill>
                  <a:srgbClr val="191A92"/>
                </a:solidFill>
                <a:latin typeface="Nunito 2 Bold"/>
              </a:rPr>
              <a:t>producto</a:t>
            </a:r>
            <a:r>
              <a:rPr lang="en-US" sz="1599" spc="28" dirty="0">
                <a:solidFill>
                  <a:srgbClr val="191A92"/>
                </a:solidFill>
                <a:latin typeface="Nunito 2 Bold"/>
              </a:rPr>
              <a:t> al mercado, las </a:t>
            </a:r>
            <a:r>
              <a:rPr lang="en-US" sz="1599" spc="28" dirty="0" err="1">
                <a:solidFill>
                  <a:srgbClr val="191A92"/>
                </a:solidFill>
                <a:latin typeface="Nunito 2 Bold"/>
              </a:rPr>
              <a:t>ventas</a:t>
            </a:r>
            <a:r>
              <a:rPr lang="en-US" sz="1599" spc="28" dirty="0">
                <a:solidFill>
                  <a:srgbClr val="191A92"/>
                </a:solidFill>
                <a:latin typeface="Nunito 2 Bold"/>
              </a:rPr>
              <a:t> y </a:t>
            </a:r>
            <a:r>
              <a:rPr lang="en-US" sz="1599" spc="28" dirty="0" err="1">
                <a:solidFill>
                  <a:srgbClr val="191A92"/>
                </a:solidFill>
                <a:latin typeface="Nunito 2 Bold"/>
              </a:rPr>
              <a:t>beneficios</a:t>
            </a:r>
            <a:r>
              <a:rPr lang="en-US" sz="1599" spc="28" dirty="0">
                <a:solidFill>
                  <a:srgbClr val="191A92"/>
                </a:solidFill>
                <a:latin typeface="Nunito 2 Bold"/>
              </a:rPr>
              <a:t> son </a:t>
            </a:r>
            <a:r>
              <a:rPr lang="en-US" sz="1599" spc="28" dirty="0" err="1">
                <a:solidFill>
                  <a:srgbClr val="191A92"/>
                </a:solidFill>
                <a:latin typeface="Nunito 2 Bold"/>
              </a:rPr>
              <a:t>bajos</a:t>
            </a:r>
            <a:r>
              <a:rPr lang="en-US" sz="1599" spc="28" dirty="0">
                <a:solidFill>
                  <a:srgbClr val="191A92"/>
                </a:solidFill>
                <a:latin typeface="Nunito 2 Bold"/>
              </a:rPr>
              <a:t>. El </a:t>
            </a:r>
            <a:r>
              <a:rPr lang="en-US" sz="1599" spc="28" dirty="0" err="1">
                <a:solidFill>
                  <a:srgbClr val="191A92"/>
                </a:solidFill>
                <a:latin typeface="Nunito 2 Bold"/>
              </a:rPr>
              <a:t>objetivo</a:t>
            </a:r>
            <a:r>
              <a:rPr lang="en-US" sz="1599" spc="28" dirty="0">
                <a:solidFill>
                  <a:srgbClr val="191A92"/>
                </a:solidFill>
                <a:latin typeface="Nunito 2 Bold"/>
              </a:rPr>
              <a:t> es </a:t>
            </a:r>
            <a:r>
              <a:rPr lang="en-US" sz="1599" spc="28" dirty="0" err="1">
                <a:solidFill>
                  <a:srgbClr val="191A92"/>
                </a:solidFill>
                <a:latin typeface="Nunito 2 Bold"/>
              </a:rPr>
              <a:t>dar</a:t>
            </a:r>
            <a:r>
              <a:rPr lang="en-US" sz="1599" spc="28" dirty="0">
                <a:solidFill>
                  <a:srgbClr val="191A92"/>
                </a:solidFill>
                <a:latin typeface="Nunito 2 Bold"/>
              </a:rPr>
              <a:t> a </a:t>
            </a:r>
            <a:r>
              <a:rPr lang="en-US" sz="1599" spc="28" dirty="0" err="1">
                <a:solidFill>
                  <a:srgbClr val="191A92"/>
                </a:solidFill>
                <a:latin typeface="Nunito 2 Bold"/>
              </a:rPr>
              <a:t>conocer</a:t>
            </a:r>
            <a:r>
              <a:rPr lang="en-US" sz="1599" spc="28" dirty="0">
                <a:solidFill>
                  <a:srgbClr val="191A92"/>
                </a:solidFill>
                <a:latin typeface="Nunito 2 Bold"/>
              </a:rPr>
              <a:t> </a:t>
            </a:r>
            <a:r>
              <a:rPr lang="en-US" sz="1599" spc="28" dirty="0" err="1">
                <a:solidFill>
                  <a:srgbClr val="191A92"/>
                </a:solidFill>
                <a:latin typeface="Nunito 2 Bold"/>
              </a:rPr>
              <a:t>el</a:t>
            </a:r>
            <a:r>
              <a:rPr lang="en-US" sz="1599" spc="28" dirty="0">
                <a:solidFill>
                  <a:srgbClr val="191A92"/>
                </a:solidFill>
                <a:latin typeface="Nunito 2 Bold"/>
              </a:rPr>
              <a:t> </a:t>
            </a:r>
            <a:r>
              <a:rPr lang="en-US" sz="1599" spc="28" dirty="0" err="1">
                <a:solidFill>
                  <a:srgbClr val="191A92"/>
                </a:solidFill>
                <a:latin typeface="Nunito 2 Bold"/>
              </a:rPr>
              <a:t>producto</a:t>
            </a:r>
            <a:r>
              <a:rPr lang="en-US" sz="1599" spc="28" dirty="0">
                <a:solidFill>
                  <a:srgbClr val="191A92"/>
                </a:solidFill>
                <a:latin typeface="Nunito 2 Bold"/>
              </a:rPr>
              <a:t> y </a:t>
            </a:r>
            <a:r>
              <a:rPr lang="en-US" sz="1599" spc="28" dirty="0" err="1">
                <a:solidFill>
                  <a:srgbClr val="191A92"/>
                </a:solidFill>
                <a:latin typeface="Nunito 2 Bold"/>
              </a:rPr>
              <a:t>expandirlo</a:t>
            </a:r>
            <a:r>
              <a:rPr lang="en-US" sz="1599" spc="28" dirty="0">
                <a:solidFill>
                  <a:srgbClr val="191A92"/>
                </a:solidFill>
                <a:latin typeface="Nunito 2 Bold"/>
              </a:rPr>
              <a:t> </a:t>
            </a:r>
            <a:r>
              <a:rPr lang="en-US" sz="1599" spc="28" dirty="0" err="1">
                <a:solidFill>
                  <a:srgbClr val="191A92"/>
                </a:solidFill>
                <a:latin typeface="Nunito 2 Bold"/>
              </a:rPr>
              <a:t>mediante</a:t>
            </a:r>
            <a:r>
              <a:rPr lang="en-US" sz="1599" spc="28" dirty="0">
                <a:solidFill>
                  <a:srgbClr val="191A92"/>
                </a:solidFill>
                <a:latin typeface="Nunito 2 Bold"/>
              </a:rPr>
              <a:t> </a:t>
            </a:r>
            <a:r>
              <a:rPr lang="en-US" sz="1599" spc="28" dirty="0" err="1">
                <a:solidFill>
                  <a:srgbClr val="191A92"/>
                </a:solidFill>
                <a:latin typeface="Nunito 2 Bold"/>
              </a:rPr>
              <a:t>publicidad</a:t>
            </a:r>
            <a:r>
              <a:rPr lang="en-US" sz="1599" spc="28" dirty="0">
                <a:solidFill>
                  <a:srgbClr val="191A92"/>
                </a:solidFill>
                <a:latin typeface="Nunito 2 Bold"/>
              </a:rPr>
              <a:t> y </a:t>
            </a:r>
            <a:r>
              <a:rPr lang="en-US" sz="1599" spc="28" dirty="0" err="1">
                <a:solidFill>
                  <a:srgbClr val="191A92"/>
                </a:solidFill>
                <a:latin typeface="Nunito 2 Bold"/>
              </a:rPr>
              <a:t>promociones</a:t>
            </a:r>
            <a:r>
              <a:rPr lang="en-US" sz="1599" spc="28" dirty="0">
                <a:solidFill>
                  <a:srgbClr val="191A92"/>
                </a:solidFill>
                <a:latin typeface="Nunito 2 Bold"/>
              </a:rPr>
              <a:t>. No se </a:t>
            </a:r>
            <a:r>
              <a:rPr lang="en-US" sz="1599" spc="28" dirty="0" err="1">
                <a:solidFill>
                  <a:srgbClr val="191A92"/>
                </a:solidFill>
                <a:latin typeface="Nunito 2 Bold"/>
              </a:rPr>
              <a:t>conoce</a:t>
            </a:r>
            <a:r>
              <a:rPr lang="en-US" sz="1599" spc="28" dirty="0">
                <a:solidFill>
                  <a:srgbClr val="191A92"/>
                </a:solidFill>
                <a:latin typeface="Nunito 2 Bold"/>
              </a:rPr>
              <a:t> la </a:t>
            </a:r>
            <a:r>
              <a:rPr lang="en-US" sz="1599" spc="28" dirty="0" err="1">
                <a:solidFill>
                  <a:srgbClr val="191A92"/>
                </a:solidFill>
                <a:latin typeface="Nunito 2 Bold"/>
              </a:rPr>
              <a:t>trayectoria</a:t>
            </a:r>
            <a:r>
              <a:rPr lang="en-US" sz="1599" spc="28" dirty="0">
                <a:solidFill>
                  <a:srgbClr val="191A92"/>
                </a:solidFill>
                <a:latin typeface="Nunito 2 Bold"/>
              </a:rPr>
              <a:t> del </a:t>
            </a:r>
            <a:r>
              <a:rPr lang="en-US" sz="1599" spc="28" dirty="0" err="1">
                <a:solidFill>
                  <a:srgbClr val="191A92"/>
                </a:solidFill>
                <a:latin typeface="Nunito 2 Bold"/>
              </a:rPr>
              <a:t>producto</a:t>
            </a:r>
            <a:r>
              <a:rPr lang="en-US" sz="1599" spc="28" dirty="0">
                <a:solidFill>
                  <a:srgbClr val="191A92"/>
                </a:solidFill>
                <a:latin typeface="Nunito 2 Bold"/>
              </a:rPr>
              <a:t> y </a:t>
            </a:r>
            <a:r>
              <a:rPr lang="en-US" sz="1599" spc="28" dirty="0" err="1">
                <a:solidFill>
                  <a:srgbClr val="191A92"/>
                </a:solidFill>
                <a:latin typeface="Nunito 2 Bold"/>
              </a:rPr>
              <a:t>puede</a:t>
            </a:r>
            <a:r>
              <a:rPr lang="en-US" sz="1599" spc="28" dirty="0">
                <a:solidFill>
                  <a:srgbClr val="191A92"/>
                </a:solidFill>
                <a:latin typeface="Nunito 2 Bold"/>
              </a:rPr>
              <a:t> ser un </a:t>
            </a:r>
            <a:r>
              <a:rPr lang="en-US" sz="1599" spc="28" dirty="0" err="1">
                <a:solidFill>
                  <a:srgbClr val="191A92"/>
                </a:solidFill>
                <a:latin typeface="Nunito 2 Bold"/>
              </a:rPr>
              <a:t>éxito</a:t>
            </a:r>
            <a:r>
              <a:rPr lang="en-US" sz="1599" spc="28" dirty="0">
                <a:solidFill>
                  <a:srgbClr val="191A92"/>
                </a:solidFill>
                <a:latin typeface="Nunito 2 Bold"/>
              </a:rPr>
              <a:t> o </a:t>
            </a:r>
            <a:r>
              <a:rPr lang="en-US" sz="1599" spc="28" dirty="0" err="1">
                <a:solidFill>
                  <a:srgbClr val="191A92"/>
                </a:solidFill>
                <a:latin typeface="Nunito 2 Bold"/>
              </a:rPr>
              <a:t>fracaso</a:t>
            </a:r>
            <a:r>
              <a:rPr lang="en-US" sz="1599" spc="28" dirty="0">
                <a:solidFill>
                  <a:srgbClr val="191A92"/>
                </a:solidFill>
                <a:latin typeface="Nunito 2 Bold"/>
              </a:rPr>
              <a:t>.</a:t>
            </a:r>
          </a:p>
        </p:txBody>
      </p:sp>
      <p:sp>
        <p:nvSpPr>
          <p:cNvPr id="22" name="TextBox 22"/>
          <p:cNvSpPr txBox="1"/>
          <p:nvPr/>
        </p:nvSpPr>
        <p:spPr>
          <a:xfrm>
            <a:off x="12374419" y="1279816"/>
            <a:ext cx="4980464" cy="2473960"/>
          </a:xfrm>
          <a:prstGeom prst="rect">
            <a:avLst/>
          </a:prstGeom>
        </p:spPr>
        <p:txBody>
          <a:bodyPr lIns="0" tIns="0" rIns="0" bIns="0" rtlCol="0" anchor="t">
            <a:spAutoFit/>
          </a:bodyPr>
          <a:lstStyle/>
          <a:p>
            <a:pPr>
              <a:lnSpc>
                <a:spcPts val="2239"/>
              </a:lnSpc>
            </a:pPr>
            <a:r>
              <a:rPr lang="en-US" sz="1599" spc="28" dirty="0">
                <a:solidFill>
                  <a:srgbClr val="191A92"/>
                </a:solidFill>
                <a:latin typeface="Nunito 2 Bold"/>
              </a:rPr>
              <a:t>Durante la </a:t>
            </a:r>
            <a:r>
              <a:rPr lang="en-US" sz="1599" spc="28" dirty="0" err="1">
                <a:solidFill>
                  <a:srgbClr val="191A92"/>
                </a:solidFill>
                <a:latin typeface="Nunito 2 Bold"/>
              </a:rPr>
              <a:t>etapa</a:t>
            </a:r>
            <a:r>
              <a:rPr lang="en-US" sz="1599" spc="28" dirty="0">
                <a:solidFill>
                  <a:srgbClr val="191A92"/>
                </a:solidFill>
                <a:latin typeface="Nunito 2 Bold"/>
              </a:rPr>
              <a:t> de </a:t>
            </a:r>
            <a:r>
              <a:rPr lang="en-US" sz="1599" spc="28" dirty="0" err="1">
                <a:solidFill>
                  <a:srgbClr val="191A92"/>
                </a:solidFill>
                <a:latin typeface="Nunito 2 Bold"/>
              </a:rPr>
              <a:t>crecimiento</a:t>
            </a:r>
            <a:r>
              <a:rPr lang="en-US" sz="1599" spc="28" dirty="0">
                <a:solidFill>
                  <a:srgbClr val="191A92"/>
                </a:solidFill>
                <a:latin typeface="Nunito 2 Bold"/>
              </a:rPr>
              <a:t>, </a:t>
            </a:r>
            <a:r>
              <a:rPr lang="en-US" sz="1599" spc="28" dirty="0" err="1">
                <a:solidFill>
                  <a:srgbClr val="191A92"/>
                </a:solidFill>
                <a:latin typeface="Nunito 2 Bold"/>
              </a:rPr>
              <a:t>el</a:t>
            </a:r>
            <a:r>
              <a:rPr lang="en-US" sz="1599" spc="28" dirty="0">
                <a:solidFill>
                  <a:srgbClr val="191A92"/>
                </a:solidFill>
                <a:latin typeface="Nunito 2 Bold"/>
              </a:rPr>
              <a:t> </a:t>
            </a:r>
            <a:r>
              <a:rPr lang="en-US" sz="1599" spc="28" dirty="0" err="1">
                <a:solidFill>
                  <a:srgbClr val="191A92"/>
                </a:solidFill>
                <a:latin typeface="Nunito 2 Bold"/>
              </a:rPr>
              <a:t>producto</a:t>
            </a:r>
            <a:r>
              <a:rPr lang="en-US" sz="1599" spc="28" dirty="0">
                <a:solidFill>
                  <a:srgbClr val="191A92"/>
                </a:solidFill>
                <a:latin typeface="Nunito 2 Bold"/>
              </a:rPr>
              <a:t> es </a:t>
            </a:r>
            <a:r>
              <a:rPr lang="en-US" sz="1599" spc="28" dirty="0" err="1">
                <a:solidFill>
                  <a:srgbClr val="191A92"/>
                </a:solidFill>
                <a:latin typeface="Nunito 2 Bold"/>
              </a:rPr>
              <a:t>aceptado</a:t>
            </a:r>
            <a:r>
              <a:rPr lang="en-US" sz="1599" spc="28" dirty="0">
                <a:solidFill>
                  <a:srgbClr val="191A92"/>
                </a:solidFill>
                <a:latin typeface="Nunito 2 Bold"/>
              </a:rPr>
              <a:t> </a:t>
            </a:r>
            <a:r>
              <a:rPr lang="en-US" sz="1599" spc="28" dirty="0" err="1">
                <a:solidFill>
                  <a:srgbClr val="191A92"/>
                </a:solidFill>
                <a:latin typeface="Nunito 2 Bold"/>
              </a:rPr>
              <a:t>por</a:t>
            </a:r>
            <a:r>
              <a:rPr lang="en-US" sz="1599" spc="28" dirty="0">
                <a:solidFill>
                  <a:srgbClr val="191A92"/>
                </a:solidFill>
                <a:latin typeface="Nunito 2 Bold"/>
              </a:rPr>
              <a:t> </a:t>
            </a:r>
            <a:r>
              <a:rPr lang="en-US" sz="1599" spc="28" dirty="0" err="1">
                <a:solidFill>
                  <a:srgbClr val="191A92"/>
                </a:solidFill>
                <a:latin typeface="Nunito 2 Bold"/>
              </a:rPr>
              <a:t>los</a:t>
            </a:r>
            <a:r>
              <a:rPr lang="en-US" sz="1599" spc="28" dirty="0">
                <a:solidFill>
                  <a:srgbClr val="191A92"/>
                </a:solidFill>
                <a:latin typeface="Nunito 2 Bold"/>
              </a:rPr>
              <a:t> </a:t>
            </a:r>
            <a:r>
              <a:rPr lang="en-US" sz="1599" spc="28" dirty="0" err="1">
                <a:solidFill>
                  <a:srgbClr val="191A92"/>
                </a:solidFill>
                <a:latin typeface="Nunito 2 Bold"/>
              </a:rPr>
              <a:t>consumidores</a:t>
            </a:r>
            <a:r>
              <a:rPr lang="en-US" sz="1599" spc="28" dirty="0">
                <a:solidFill>
                  <a:srgbClr val="191A92"/>
                </a:solidFill>
                <a:latin typeface="Nunito 2 Bold"/>
              </a:rPr>
              <a:t> y las </a:t>
            </a:r>
            <a:r>
              <a:rPr lang="en-US" sz="1599" spc="28" dirty="0" err="1">
                <a:solidFill>
                  <a:srgbClr val="191A92"/>
                </a:solidFill>
                <a:latin typeface="Nunito 2 Bold"/>
              </a:rPr>
              <a:t>ventas</a:t>
            </a:r>
            <a:r>
              <a:rPr lang="en-US" sz="1599" spc="28" dirty="0">
                <a:solidFill>
                  <a:srgbClr val="191A92"/>
                </a:solidFill>
                <a:latin typeface="Nunito 2 Bold"/>
              </a:rPr>
              <a:t> </a:t>
            </a:r>
            <a:r>
              <a:rPr lang="en-US" sz="1599" spc="28" dirty="0" err="1">
                <a:solidFill>
                  <a:srgbClr val="191A92"/>
                </a:solidFill>
                <a:latin typeface="Nunito 2 Bold"/>
              </a:rPr>
              <a:t>aumentan</a:t>
            </a:r>
            <a:r>
              <a:rPr lang="en-US" sz="1599" spc="28" dirty="0">
                <a:solidFill>
                  <a:srgbClr val="191A92"/>
                </a:solidFill>
                <a:latin typeface="Nunito 2 Bold"/>
              </a:rPr>
              <a:t>, lo que </a:t>
            </a:r>
            <a:r>
              <a:rPr lang="en-US" sz="1599" spc="28" dirty="0" err="1">
                <a:solidFill>
                  <a:srgbClr val="191A92"/>
                </a:solidFill>
                <a:latin typeface="Nunito 2 Bold"/>
              </a:rPr>
              <a:t>conlleva</a:t>
            </a:r>
            <a:r>
              <a:rPr lang="en-US" sz="1599" spc="28" dirty="0">
                <a:solidFill>
                  <a:srgbClr val="191A92"/>
                </a:solidFill>
                <a:latin typeface="Nunito 2 Bold"/>
              </a:rPr>
              <a:t> </a:t>
            </a:r>
            <a:r>
              <a:rPr lang="en-US" sz="1599" spc="28" dirty="0" err="1">
                <a:solidFill>
                  <a:srgbClr val="191A92"/>
                </a:solidFill>
                <a:latin typeface="Nunito 2 Bold"/>
              </a:rPr>
              <a:t>una</a:t>
            </a:r>
            <a:r>
              <a:rPr lang="en-US" sz="1599" spc="28" dirty="0">
                <a:solidFill>
                  <a:srgbClr val="191A92"/>
                </a:solidFill>
                <a:latin typeface="Nunito 2 Bold"/>
              </a:rPr>
              <a:t> </a:t>
            </a:r>
            <a:r>
              <a:rPr lang="en-US" sz="1599" spc="28" dirty="0" err="1">
                <a:solidFill>
                  <a:srgbClr val="191A92"/>
                </a:solidFill>
                <a:latin typeface="Nunito 2 Bold"/>
              </a:rPr>
              <a:t>producción</a:t>
            </a:r>
            <a:r>
              <a:rPr lang="en-US" sz="1599" spc="28" dirty="0">
                <a:solidFill>
                  <a:srgbClr val="191A92"/>
                </a:solidFill>
                <a:latin typeface="Nunito 2 Bold"/>
              </a:rPr>
              <a:t> mayor y </a:t>
            </a:r>
            <a:r>
              <a:rPr lang="en-US" sz="1599" spc="28" dirty="0" err="1">
                <a:solidFill>
                  <a:srgbClr val="191A92"/>
                </a:solidFill>
                <a:latin typeface="Nunito 2 Bold"/>
              </a:rPr>
              <a:t>una</a:t>
            </a:r>
            <a:r>
              <a:rPr lang="en-US" sz="1599" spc="28" dirty="0">
                <a:solidFill>
                  <a:srgbClr val="191A92"/>
                </a:solidFill>
                <a:latin typeface="Nunito 2 Bold"/>
              </a:rPr>
              <a:t> </a:t>
            </a:r>
            <a:r>
              <a:rPr lang="en-US" sz="1599" spc="28" dirty="0" err="1">
                <a:solidFill>
                  <a:srgbClr val="191A92"/>
                </a:solidFill>
                <a:latin typeface="Nunito 2 Bold"/>
              </a:rPr>
              <a:t>reducción</a:t>
            </a:r>
            <a:r>
              <a:rPr lang="en-US" sz="1599" spc="28" dirty="0">
                <a:solidFill>
                  <a:srgbClr val="191A92"/>
                </a:solidFill>
                <a:latin typeface="Nunito 2 Bold"/>
              </a:rPr>
              <a:t> de </a:t>
            </a:r>
            <a:r>
              <a:rPr lang="en-US" sz="1599" spc="28" dirty="0" err="1">
                <a:solidFill>
                  <a:srgbClr val="191A92"/>
                </a:solidFill>
                <a:latin typeface="Nunito 2 Bold"/>
              </a:rPr>
              <a:t>costos</a:t>
            </a:r>
            <a:r>
              <a:rPr lang="en-US" sz="1599" spc="28" dirty="0">
                <a:solidFill>
                  <a:srgbClr val="191A92"/>
                </a:solidFill>
                <a:latin typeface="Nunito 2 Bold"/>
              </a:rPr>
              <a:t>. </a:t>
            </a:r>
            <a:r>
              <a:rPr lang="en-US" sz="1599" spc="28" dirty="0" err="1">
                <a:solidFill>
                  <a:srgbClr val="191A92"/>
                </a:solidFill>
                <a:latin typeface="Nunito 2 Bold"/>
              </a:rPr>
              <a:t>También</a:t>
            </a:r>
            <a:r>
              <a:rPr lang="en-US" sz="1599" spc="28" dirty="0">
                <a:solidFill>
                  <a:srgbClr val="191A92"/>
                </a:solidFill>
                <a:latin typeface="Nunito 2 Bold"/>
              </a:rPr>
              <a:t> se </a:t>
            </a:r>
            <a:r>
              <a:rPr lang="en-US" sz="1599" spc="28" dirty="0" err="1">
                <a:solidFill>
                  <a:srgbClr val="191A92"/>
                </a:solidFill>
                <a:latin typeface="Nunito 2 Bold"/>
              </a:rPr>
              <a:t>pueden</a:t>
            </a:r>
            <a:r>
              <a:rPr lang="en-US" sz="1599" spc="28" dirty="0">
                <a:solidFill>
                  <a:srgbClr val="191A92"/>
                </a:solidFill>
                <a:latin typeface="Nunito 2 Bold"/>
              </a:rPr>
              <a:t> </a:t>
            </a:r>
            <a:r>
              <a:rPr lang="en-US" sz="1599" spc="28" dirty="0" err="1">
                <a:solidFill>
                  <a:srgbClr val="191A92"/>
                </a:solidFill>
                <a:latin typeface="Nunito 2 Bold"/>
              </a:rPr>
              <a:t>presentar</a:t>
            </a:r>
            <a:r>
              <a:rPr lang="en-US" sz="1599" spc="28" dirty="0">
                <a:solidFill>
                  <a:srgbClr val="191A92"/>
                </a:solidFill>
                <a:latin typeface="Nunito 2 Bold"/>
              </a:rPr>
              <a:t> </a:t>
            </a:r>
            <a:r>
              <a:rPr lang="en-US" sz="1599" spc="28" dirty="0" err="1">
                <a:solidFill>
                  <a:srgbClr val="191A92"/>
                </a:solidFill>
                <a:latin typeface="Nunito 2 Bold"/>
              </a:rPr>
              <a:t>nuevos</a:t>
            </a:r>
            <a:r>
              <a:rPr lang="en-US" sz="1599" spc="28" dirty="0">
                <a:solidFill>
                  <a:srgbClr val="191A92"/>
                </a:solidFill>
                <a:latin typeface="Nunito 2 Bold"/>
              </a:rPr>
              <a:t> </a:t>
            </a:r>
            <a:r>
              <a:rPr lang="en-US" sz="1599" spc="28" dirty="0" err="1">
                <a:solidFill>
                  <a:srgbClr val="191A92"/>
                </a:solidFill>
                <a:latin typeface="Nunito 2 Bold"/>
              </a:rPr>
              <a:t>competidores</a:t>
            </a:r>
            <a:r>
              <a:rPr lang="en-US" sz="1599" spc="28" dirty="0">
                <a:solidFill>
                  <a:srgbClr val="191A92"/>
                </a:solidFill>
                <a:latin typeface="Nunito 2 Bold"/>
              </a:rPr>
              <a:t> que </a:t>
            </a:r>
            <a:r>
              <a:rPr lang="en-US" sz="1599" spc="28" dirty="0" err="1">
                <a:solidFill>
                  <a:srgbClr val="191A92"/>
                </a:solidFill>
                <a:latin typeface="Nunito 2 Bold"/>
              </a:rPr>
              <a:t>buscan</a:t>
            </a:r>
            <a:r>
              <a:rPr lang="en-US" sz="1599" spc="28" dirty="0">
                <a:solidFill>
                  <a:srgbClr val="191A92"/>
                </a:solidFill>
                <a:latin typeface="Nunito 2 Bold"/>
              </a:rPr>
              <a:t> </a:t>
            </a:r>
            <a:r>
              <a:rPr lang="en-US" sz="1599" spc="28" dirty="0" err="1">
                <a:solidFill>
                  <a:srgbClr val="191A92"/>
                </a:solidFill>
                <a:latin typeface="Nunito 2 Bold"/>
              </a:rPr>
              <a:t>diferenciarse</a:t>
            </a:r>
            <a:r>
              <a:rPr lang="en-US" sz="1599" spc="28" dirty="0">
                <a:solidFill>
                  <a:srgbClr val="191A92"/>
                </a:solidFill>
                <a:latin typeface="Nunito 2 Bold"/>
              </a:rPr>
              <a:t> y </a:t>
            </a:r>
            <a:r>
              <a:rPr lang="en-US" sz="1599" spc="28" dirty="0" err="1">
                <a:solidFill>
                  <a:srgbClr val="191A92"/>
                </a:solidFill>
                <a:latin typeface="Nunito 2 Bold"/>
              </a:rPr>
              <a:t>construir</a:t>
            </a:r>
            <a:r>
              <a:rPr lang="en-US" sz="1599" spc="28" dirty="0">
                <a:solidFill>
                  <a:srgbClr val="191A92"/>
                </a:solidFill>
                <a:latin typeface="Nunito 2 Bold"/>
              </a:rPr>
              <a:t> </a:t>
            </a:r>
            <a:r>
              <a:rPr lang="en-US" sz="1599" spc="28" dirty="0" err="1">
                <a:solidFill>
                  <a:srgbClr val="191A92"/>
                </a:solidFill>
                <a:latin typeface="Nunito 2 Bold"/>
              </a:rPr>
              <a:t>su</a:t>
            </a:r>
            <a:r>
              <a:rPr lang="en-US" sz="1599" spc="28" dirty="0">
                <a:solidFill>
                  <a:srgbClr val="191A92"/>
                </a:solidFill>
                <a:latin typeface="Nunito 2 Bold"/>
              </a:rPr>
              <a:t> </a:t>
            </a:r>
            <a:r>
              <a:rPr lang="en-US" sz="1599" spc="28" dirty="0" err="1">
                <a:solidFill>
                  <a:srgbClr val="191A92"/>
                </a:solidFill>
                <a:latin typeface="Nunito 2 Bold"/>
              </a:rPr>
              <a:t>propia</a:t>
            </a:r>
            <a:r>
              <a:rPr lang="en-US" sz="1599" spc="28" dirty="0">
                <a:solidFill>
                  <a:srgbClr val="191A92"/>
                </a:solidFill>
                <a:latin typeface="Nunito 2 Bold"/>
              </a:rPr>
              <a:t> imagen de </a:t>
            </a:r>
            <a:r>
              <a:rPr lang="en-US" sz="1599" spc="28" dirty="0" err="1">
                <a:solidFill>
                  <a:srgbClr val="191A92"/>
                </a:solidFill>
                <a:latin typeface="Nunito 2 Bold"/>
              </a:rPr>
              <a:t>marca</a:t>
            </a:r>
            <a:r>
              <a:rPr lang="en-US" sz="1599" spc="28" dirty="0">
                <a:solidFill>
                  <a:srgbClr val="191A92"/>
                </a:solidFill>
                <a:latin typeface="Nunito 2 Bold"/>
              </a:rPr>
              <a:t>. El </a:t>
            </a:r>
            <a:r>
              <a:rPr lang="en-US" sz="1599" spc="28" dirty="0" err="1">
                <a:solidFill>
                  <a:srgbClr val="191A92"/>
                </a:solidFill>
                <a:latin typeface="Nunito 2 Bold"/>
              </a:rPr>
              <a:t>objetivo</a:t>
            </a:r>
            <a:r>
              <a:rPr lang="en-US" sz="1599" spc="28" dirty="0">
                <a:solidFill>
                  <a:srgbClr val="191A92"/>
                </a:solidFill>
                <a:latin typeface="Nunito 2 Bold"/>
              </a:rPr>
              <a:t> principal de </a:t>
            </a:r>
            <a:r>
              <a:rPr lang="en-US" sz="1599" spc="28" dirty="0" err="1">
                <a:solidFill>
                  <a:srgbClr val="191A92"/>
                </a:solidFill>
                <a:latin typeface="Nunito 2 Bold"/>
              </a:rPr>
              <a:t>esta</a:t>
            </a:r>
            <a:r>
              <a:rPr lang="en-US" sz="1599" spc="28" dirty="0">
                <a:solidFill>
                  <a:srgbClr val="191A92"/>
                </a:solidFill>
                <a:latin typeface="Nunito 2 Bold"/>
              </a:rPr>
              <a:t> </a:t>
            </a:r>
            <a:r>
              <a:rPr lang="en-US" sz="1599" spc="28" dirty="0" err="1">
                <a:solidFill>
                  <a:srgbClr val="191A92"/>
                </a:solidFill>
                <a:latin typeface="Nunito 2 Bold"/>
              </a:rPr>
              <a:t>etapa</a:t>
            </a:r>
            <a:r>
              <a:rPr lang="en-US" sz="1599" spc="28" dirty="0">
                <a:solidFill>
                  <a:srgbClr val="191A92"/>
                </a:solidFill>
                <a:latin typeface="Nunito 2 Bold"/>
              </a:rPr>
              <a:t> es </a:t>
            </a:r>
            <a:r>
              <a:rPr lang="en-US" sz="1599" spc="28" dirty="0" err="1">
                <a:solidFill>
                  <a:srgbClr val="191A92"/>
                </a:solidFill>
                <a:latin typeface="Nunito 2 Bold"/>
              </a:rPr>
              <a:t>adaptar</a:t>
            </a:r>
            <a:r>
              <a:rPr lang="en-US" sz="1599" spc="28" dirty="0">
                <a:solidFill>
                  <a:srgbClr val="191A92"/>
                </a:solidFill>
                <a:latin typeface="Nunito 2 Bold"/>
              </a:rPr>
              <a:t> </a:t>
            </a:r>
            <a:r>
              <a:rPr lang="en-US" sz="1599" spc="28" dirty="0" err="1">
                <a:solidFill>
                  <a:srgbClr val="191A92"/>
                </a:solidFill>
                <a:latin typeface="Nunito 2 Bold"/>
              </a:rPr>
              <a:t>el</a:t>
            </a:r>
            <a:r>
              <a:rPr lang="en-US" sz="1599" spc="28" dirty="0">
                <a:solidFill>
                  <a:srgbClr val="191A92"/>
                </a:solidFill>
                <a:latin typeface="Nunito 2 Bold"/>
              </a:rPr>
              <a:t> </a:t>
            </a:r>
            <a:r>
              <a:rPr lang="en-US" sz="1599" spc="28" dirty="0" err="1">
                <a:solidFill>
                  <a:srgbClr val="191A92"/>
                </a:solidFill>
                <a:latin typeface="Nunito 2 Bold"/>
              </a:rPr>
              <a:t>producto</a:t>
            </a:r>
            <a:r>
              <a:rPr lang="en-US" sz="1599" spc="28" dirty="0">
                <a:solidFill>
                  <a:srgbClr val="191A92"/>
                </a:solidFill>
                <a:latin typeface="Nunito 2 Bold"/>
              </a:rPr>
              <a:t> a la </a:t>
            </a:r>
            <a:r>
              <a:rPr lang="en-US" sz="1599" spc="28" dirty="0" err="1">
                <a:solidFill>
                  <a:srgbClr val="191A92"/>
                </a:solidFill>
                <a:latin typeface="Nunito 2 Bold"/>
              </a:rPr>
              <a:t>demanda</a:t>
            </a:r>
            <a:r>
              <a:rPr lang="en-US" sz="1599" spc="28" dirty="0">
                <a:solidFill>
                  <a:srgbClr val="191A92"/>
                </a:solidFill>
                <a:latin typeface="Nunito 2 Bold"/>
              </a:rPr>
              <a:t> y </a:t>
            </a:r>
            <a:r>
              <a:rPr lang="en-US" sz="1599" spc="28" dirty="0" err="1">
                <a:solidFill>
                  <a:srgbClr val="191A92"/>
                </a:solidFill>
                <a:latin typeface="Nunito 2 Bold"/>
              </a:rPr>
              <a:t>posicionarlo</a:t>
            </a:r>
            <a:r>
              <a:rPr lang="en-US" sz="1599" spc="28" dirty="0">
                <a:solidFill>
                  <a:srgbClr val="191A92"/>
                </a:solidFill>
                <a:latin typeface="Nunito 2 Bold"/>
              </a:rPr>
              <a:t> </a:t>
            </a:r>
            <a:r>
              <a:rPr lang="en-US" sz="1599" spc="28" dirty="0" err="1">
                <a:solidFill>
                  <a:srgbClr val="191A92"/>
                </a:solidFill>
                <a:latin typeface="Nunito 2 Bold"/>
              </a:rPr>
              <a:t>en</a:t>
            </a:r>
            <a:r>
              <a:rPr lang="en-US" sz="1599" spc="28" dirty="0">
                <a:solidFill>
                  <a:srgbClr val="191A92"/>
                </a:solidFill>
                <a:latin typeface="Nunito 2 Bold"/>
              </a:rPr>
              <a:t> </a:t>
            </a:r>
            <a:r>
              <a:rPr lang="en-US" sz="1599" spc="28" dirty="0" err="1">
                <a:solidFill>
                  <a:srgbClr val="191A92"/>
                </a:solidFill>
                <a:latin typeface="Nunito 2 Bold"/>
              </a:rPr>
              <a:t>el</a:t>
            </a:r>
            <a:r>
              <a:rPr lang="en-US" sz="1599" spc="28" dirty="0">
                <a:solidFill>
                  <a:srgbClr val="191A92"/>
                </a:solidFill>
                <a:latin typeface="Nunito 2 Bold"/>
              </a:rPr>
              <a:t> mercado.</a:t>
            </a:r>
          </a:p>
        </p:txBody>
      </p:sp>
      <p:sp>
        <p:nvSpPr>
          <p:cNvPr id="23" name="Freeform 23"/>
          <p:cNvSpPr/>
          <p:nvPr/>
        </p:nvSpPr>
        <p:spPr>
          <a:xfrm rot="5400000" flipV="1">
            <a:off x="13820147" y="4863150"/>
            <a:ext cx="2710159" cy="765620"/>
          </a:xfrm>
          <a:custGeom>
            <a:avLst/>
            <a:gdLst/>
            <a:ahLst/>
            <a:cxnLst/>
            <a:rect l="l" t="t" r="r" b="b"/>
            <a:pathLst>
              <a:path w="2710159" h="765620">
                <a:moveTo>
                  <a:pt x="0" y="765620"/>
                </a:moveTo>
                <a:lnTo>
                  <a:pt x="2710159" y="765620"/>
                </a:lnTo>
                <a:lnTo>
                  <a:pt x="2710159" y="0"/>
                </a:lnTo>
                <a:lnTo>
                  <a:pt x="0" y="0"/>
                </a:lnTo>
                <a:lnTo>
                  <a:pt x="0" y="76562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ES"/>
          </a:p>
        </p:txBody>
      </p:sp>
      <p:sp>
        <p:nvSpPr>
          <p:cNvPr id="24" name="Freeform 24"/>
          <p:cNvSpPr/>
          <p:nvPr/>
        </p:nvSpPr>
        <p:spPr>
          <a:xfrm flipH="1">
            <a:off x="8271411" y="8255952"/>
            <a:ext cx="2968844" cy="838698"/>
          </a:xfrm>
          <a:custGeom>
            <a:avLst/>
            <a:gdLst/>
            <a:ahLst/>
            <a:cxnLst/>
            <a:rect l="l" t="t" r="r" b="b"/>
            <a:pathLst>
              <a:path w="2968844" h="838698">
                <a:moveTo>
                  <a:pt x="2968844" y="0"/>
                </a:moveTo>
                <a:lnTo>
                  <a:pt x="0" y="0"/>
                </a:lnTo>
                <a:lnTo>
                  <a:pt x="0" y="838699"/>
                </a:lnTo>
                <a:lnTo>
                  <a:pt x="2968844" y="838699"/>
                </a:lnTo>
                <a:lnTo>
                  <a:pt x="296884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ES"/>
          </a:p>
        </p:txBody>
      </p:sp>
      <p:sp>
        <p:nvSpPr>
          <p:cNvPr id="25" name="Freeform 25"/>
          <p:cNvSpPr/>
          <p:nvPr/>
        </p:nvSpPr>
        <p:spPr>
          <a:xfrm rot="5794982" flipH="1">
            <a:off x="2486621" y="4693448"/>
            <a:ext cx="2967879" cy="838426"/>
          </a:xfrm>
          <a:custGeom>
            <a:avLst/>
            <a:gdLst/>
            <a:ahLst/>
            <a:cxnLst/>
            <a:rect l="l" t="t" r="r" b="b"/>
            <a:pathLst>
              <a:path w="2967879" h="838426">
                <a:moveTo>
                  <a:pt x="2967879" y="0"/>
                </a:moveTo>
                <a:lnTo>
                  <a:pt x="0" y="0"/>
                </a:lnTo>
                <a:lnTo>
                  <a:pt x="0" y="838426"/>
                </a:lnTo>
                <a:lnTo>
                  <a:pt x="2967879" y="838426"/>
                </a:lnTo>
                <a:lnTo>
                  <a:pt x="2967879"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p:cTn id="7"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 calcmode="lin" valueType="num">
                                      <p:cBhvr>
                                        <p:cTn id="3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1000" fill="hold"/>
                                        <p:tgtEl>
                                          <p:spTgt spid="17"/>
                                        </p:tgtEl>
                                        <p:attrNameLst>
                                          <p:attrName>ppt_w</p:attrName>
                                        </p:attrNameLst>
                                      </p:cBhvr>
                                      <p:tavLst>
                                        <p:tav tm="0">
                                          <p:val>
                                            <p:fltVal val="0"/>
                                          </p:val>
                                        </p:tav>
                                        <p:tav tm="100000">
                                          <p:val>
                                            <p:strVal val="#ppt_w"/>
                                          </p:val>
                                        </p:tav>
                                      </p:tavLst>
                                    </p:anim>
                                    <p:anim calcmode="lin" valueType="num">
                                      <p:cBhvr>
                                        <p:cTn id="38" dur="1000" fill="hold"/>
                                        <p:tgtEl>
                                          <p:spTgt spid="17"/>
                                        </p:tgtEl>
                                        <p:attrNameLst>
                                          <p:attrName>ppt_h</p:attrName>
                                        </p:attrNameLst>
                                      </p:cBhvr>
                                      <p:tavLst>
                                        <p:tav tm="0">
                                          <p:val>
                                            <p:fltVal val="0"/>
                                          </p:val>
                                        </p:tav>
                                        <p:tav tm="100000">
                                          <p:val>
                                            <p:strVal val="#ppt_h"/>
                                          </p:val>
                                        </p:tav>
                                      </p:tavLst>
                                    </p:anim>
                                    <p:anim calcmode="lin" valueType="num">
                                      <p:cBhvr>
                                        <p:cTn id="39" dur="1000" fill="hold"/>
                                        <p:tgtEl>
                                          <p:spTgt spid="17"/>
                                        </p:tgtEl>
                                        <p:attrNameLst>
                                          <p:attrName>style.rotation</p:attrName>
                                        </p:attrNameLst>
                                      </p:cBhvr>
                                      <p:tavLst>
                                        <p:tav tm="0">
                                          <p:val>
                                            <p:fltVal val="90"/>
                                          </p:val>
                                        </p:tav>
                                        <p:tav tm="100000">
                                          <p:val>
                                            <p:fltVal val="0"/>
                                          </p:val>
                                        </p:tav>
                                      </p:tavLst>
                                    </p:anim>
                                    <p:animEffect transition="in" filter="fade">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1000" fill="hold"/>
                                        <p:tgtEl>
                                          <p:spTgt spid="18"/>
                                        </p:tgtEl>
                                        <p:attrNameLst>
                                          <p:attrName>ppt_w</p:attrName>
                                        </p:attrNameLst>
                                      </p:cBhvr>
                                      <p:tavLst>
                                        <p:tav tm="0">
                                          <p:val>
                                            <p:fltVal val="0"/>
                                          </p:val>
                                        </p:tav>
                                        <p:tav tm="100000">
                                          <p:val>
                                            <p:strVal val="#ppt_w"/>
                                          </p:val>
                                        </p:tav>
                                      </p:tavLst>
                                    </p:anim>
                                    <p:anim calcmode="lin" valueType="num">
                                      <p:cBhvr>
                                        <p:cTn id="53" dur="1000" fill="hold"/>
                                        <p:tgtEl>
                                          <p:spTgt spid="18"/>
                                        </p:tgtEl>
                                        <p:attrNameLst>
                                          <p:attrName>ppt_h</p:attrName>
                                        </p:attrNameLst>
                                      </p:cBhvr>
                                      <p:tavLst>
                                        <p:tav tm="0">
                                          <p:val>
                                            <p:fltVal val="0"/>
                                          </p:val>
                                        </p:tav>
                                        <p:tav tm="100000">
                                          <p:val>
                                            <p:strVal val="#ppt_h"/>
                                          </p:val>
                                        </p:tav>
                                      </p:tavLst>
                                    </p:anim>
                                    <p:anim calcmode="lin" valueType="num">
                                      <p:cBhvr>
                                        <p:cTn id="54" dur="1000" fill="hold"/>
                                        <p:tgtEl>
                                          <p:spTgt spid="18"/>
                                        </p:tgtEl>
                                        <p:attrNameLst>
                                          <p:attrName>style.rotation</p:attrName>
                                        </p:attrNameLst>
                                      </p:cBhvr>
                                      <p:tavLst>
                                        <p:tav tm="0">
                                          <p:val>
                                            <p:fltVal val="90"/>
                                          </p:val>
                                        </p:tav>
                                        <p:tav tm="100000">
                                          <p:val>
                                            <p:fltVal val="0"/>
                                          </p:val>
                                        </p:tav>
                                      </p:tavLst>
                                    </p:anim>
                                    <p:animEffect transition="in" filter="fade">
                                      <p:cBhvr>
                                        <p:cTn id="55" dur="10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300" fill="hold"/>
                                        <p:tgtEl>
                                          <p:spTgt spid="19"/>
                                        </p:tgtEl>
                                        <p:attrNameLst>
                                          <p:attrName>ppt_w</p:attrName>
                                        </p:attrNameLst>
                                      </p:cBhvr>
                                      <p:tavLst>
                                        <p:tav tm="0">
                                          <p:val>
                                            <p:fltVal val="0"/>
                                          </p:val>
                                        </p:tav>
                                        <p:tav tm="100000">
                                          <p:val>
                                            <p:strVal val="#ppt_w"/>
                                          </p:val>
                                        </p:tav>
                                      </p:tavLst>
                                    </p:anim>
                                    <p:anim calcmode="lin" valueType="num">
                                      <p:cBhvr>
                                        <p:cTn id="61" dur="300" fill="hold"/>
                                        <p:tgtEl>
                                          <p:spTgt spid="19"/>
                                        </p:tgtEl>
                                        <p:attrNameLst>
                                          <p:attrName>ppt_h</p:attrName>
                                        </p:attrNameLst>
                                      </p:cBhvr>
                                      <p:tavLst>
                                        <p:tav tm="0">
                                          <p:val>
                                            <p:fltVal val="0"/>
                                          </p:val>
                                        </p:tav>
                                        <p:tav tm="100000">
                                          <p:val>
                                            <p:strVal val="#ppt_h"/>
                                          </p:val>
                                        </p:tav>
                                      </p:tavLst>
                                    </p:anim>
                                    <p:animEffect transition="in" filter="fade">
                                      <p:cBhvr>
                                        <p:cTn id="62"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grpSp>
        <p:nvGrpSpPr>
          <p:cNvPr id="3" name="Group 3"/>
          <p:cNvGrpSpPr/>
          <p:nvPr/>
        </p:nvGrpSpPr>
        <p:grpSpPr>
          <a:xfrm>
            <a:off x="6780921" y="3309886"/>
            <a:ext cx="1722599" cy="1427141"/>
            <a:chOff x="0" y="0"/>
            <a:chExt cx="2296798" cy="1902855"/>
          </a:xfrm>
        </p:grpSpPr>
        <p:sp>
          <p:nvSpPr>
            <p:cNvPr id="4" name="Freeform 4"/>
            <p:cNvSpPr/>
            <p:nvPr/>
          </p:nvSpPr>
          <p:spPr>
            <a:xfrm>
              <a:off x="314658" y="0"/>
              <a:ext cx="1982140" cy="1902855"/>
            </a:xfrm>
            <a:custGeom>
              <a:avLst/>
              <a:gdLst/>
              <a:ahLst/>
              <a:cxnLst/>
              <a:rect l="l" t="t" r="r" b="b"/>
              <a:pathLst>
                <a:path w="1982140" h="1902855">
                  <a:moveTo>
                    <a:pt x="0" y="0"/>
                  </a:moveTo>
                  <a:lnTo>
                    <a:pt x="1982140" y="0"/>
                  </a:lnTo>
                  <a:lnTo>
                    <a:pt x="1982140" y="1902855"/>
                  </a:lnTo>
                  <a:lnTo>
                    <a:pt x="0" y="1902855"/>
                  </a:lnTo>
                  <a:lnTo>
                    <a:pt x="0" y="0"/>
                  </a:lnTo>
                  <a:close/>
                </a:path>
              </a:pathLst>
            </a:custGeom>
            <a:blipFill>
              <a:blip r:embed="rId3"/>
              <a:stretch>
                <a:fillRect/>
              </a:stretch>
            </a:blipFill>
            <a:ln cap="sq">
              <a:noFill/>
              <a:prstDash val="solid"/>
              <a:miter/>
            </a:ln>
          </p:spPr>
          <p:txBody>
            <a:bodyPr/>
            <a:lstStyle/>
            <a:p>
              <a:endParaRPr lang="es-ES"/>
            </a:p>
          </p:txBody>
        </p:sp>
        <p:sp>
          <p:nvSpPr>
            <p:cNvPr id="5" name="Freeform 5"/>
            <p:cNvSpPr/>
            <p:nvPr/>
          </p:nvSpPr>
          <p:spPr>
            <a:xfrm>
              <a:off x="0" y="526267"/>
              <a:ext cx="194478" cy="194235"/>
            </a:xfrm>
            <a:custGeom>
              <a:avLst/>
              <a:gdLst/>
              <a:ahLst/>
              <a:cxnLst/>
              <a:rect l="l" t="t" r="r" b="b"/>
              <a:pathLst>
                <a:path w="194478" h="194235">
                  <a:moveTo>
                    <a:pt x="0" y="0"/>
                  </a:moveTo>
                  <a:lnTo>
                    <a:pt x="194478" y="0"/>
                  </a:lnTo>
                  <a:lnTo>
                    <a:pt x="194478" y="194235"/>
                  </a:lnTo>
                  <a:lnTo>
                    <a:pt x="0" y="194235"/>
                  </a:lnTo>
                  <a:lnTo>
                    <a:pt x="0" y="0"/>
                  </a:lnTo>
                  <a:close/>
                </a:path>
              </a:pathLst>
            </a:custGeom>
            <a:blipFill>
              <a:blip r:embed="rId4"/>
              <a:stretch>
                <a:fillRect/>
              </a:stretch>
            </a:blipFill>
          </p:spPr>
          <p:txBody>
            <a:bodyPr/>
            <a:lstStyle/>
            <a:p>
              <a:endParaRPr lang="es-ES"/>
            </a:p>
          </p:txBody>
        </p:sp>
        <p:sp>
          <p:nvSpPr>
            <p:cNvPr id="6" name="Freeform 6"/>
            <p:cNvSpPr/>
            <p:nvPr/>
          </p:nvSpPr>
          <p:spPr>
            <a:xfrm>
              <a:off x="1883593" y="1598075"/>
              <a:ext cx="171665" cy="171450"/>
            </a:xfrm>
            <a:custGeom>
              <a:avLst/>
              <a:gdLst/>
              <a:ahLst/>
              <a:cxnLst/>
              <a:rect l="l" t="t" r="r" b="b"/>
              <a:pathLst>
                <a:path w="171665" h="171450">
                  <a:moveTo>
                    <a:pt x="0" y="0"/>
                  </a:moveTo>
                  <a:lnTo>
                    <a:pt x="171665" y="0"/>
                  </a:lnTo>
                  <a:lnTo>
                    <a:pt x="171665" y="171451"/>
                  </a:lnTo>
                  <a:lnTo>
                    <a:pt x="0" y="171451"/>
                  </a:lnTo>
                  <a:lnTo>
                    <a:pt x="0" y="0"/>
                  </a:lnTo>
                  <a:close/>
                </a:path>
              </a:pathLst>
            </a:custGeom>
            <a:blipFill>
              <a:blip r:embed="rId5"/>
              <a:stretch>
                <a:fillRect/>
              </a:stretch>
            </a:blipFill>
            <a:ln cap="sq">
              <a:noFill/>
              <a:prstDash val="solid"/>
              <a:miter/>
            </a:ln>
          </p:spPr>
          <p:txBody>
            <a:bodyPr/>
            <a:lstStyle/>
            <a:p>
              <a:endParaRPr lang="es-ES"/>
            </a:p>
          </p:txBody>
        </p:sp>
      </p:grpSp>
      <p:grpSp>
        <p:nvGrpSpPr>
          <p:cNvPr id="7" name="Group 7"/>
          <p:cNvGrpSpPr/>
          <p:nvPr/>
        </p:nvGrpSpPr>
        <p:grpSpPr>
          <a:xfrm>
            <a:off x="874088" y="868634"/>
            <a:ext cx="2077854" cy="1669833"/>
            <a:chOff x="0" y="0"/>
            <a:chExt cx="2770471" cy="2226444"/>
          </a:xfrm>
        </p:grpSpPr>
        <p:sp>
          <p:nvSpPr>
            <p:cNvPr id="8" name="Freeform 8"/>
            <p:cNvSpPr/>
            <p:nvPr/>
          </p:nvSpPr>
          <p:spPr>
            <a:xfrm>
              <a:off x="518695" y="0"/>
              <a:ext cx="2251777" cy="2226444"/>
            </a:xfrm>
            <a:custGeom>
              <a:avLst/>
              <a:gdLst/>
              <a:ahLst/>
              <a:cxnLst/>
              <a:rect l="l" t="t" r="r" b="b"/>
              <a:pathLst>
                <a:path w="2251777" h="2226444">
                  <a:moveTo>
                    <a:pt x="0" y="0"/>
                  </a:moveTo>
                  <a:lnTo>
                    <a:pt x="2251776" y="0"/>
                  </a:lnTo>
                  <a:lnTo>
                    <a:pt x="2251776" y="2226444"/>
                  </a:lnTo>
                  <a:lnTo>
                    <a:pt x="0" y="2226444"/>
                  </a:lnTo>
                  <a:lnTo>
                    <a:pt x="0" y="0"/>
                  </a:lnTo>
                  <a:close/>
                </a:path>
              </a:pathLst>
            </a:custGeom>
            <a:blipFill>
              <a:blip r:embed="rId6"/>
              <a:stretch>
                <a:fillRect/>
              </a:stretch>
            </a:blipFill>
            <a:ln cap="sq">
              <a:noFill/>
              <a:prstDash val="solid"/>
              <a:miter/>
            </a:ln>
          </p:spPr>
          <p:txBody>
            <a:bodyPr/>
            <a:lstStyle/>
            <a:p>
              <a:endParaRPr lang="es-ES"/>
            </a:p>
          </p:txBody>
        </p:sp>
        <p:sp>
          <p:nvSpPr>
            <p:cNvPr id="9" name="Freeform 9"/>
            <p:cNvSpPr/>
            <p:nvPr/>
          </p:nvSpPr>
          <p:spPr>
            <a:xfrm>
              <a:off x="0" y="1071865"/>
              <a:ext cx="228102" cy="227817"/>
            </a:xfrm>
            <a:custGeom>
              <a:avLst/>
              <a:gdLst/>
              <a:ahLst/>
              <a:cxnLst/>
              <a:rect l="l" t="t" r="r" b="b"/>
              <a:pathLst>
                <a:path w="228102" h="227817">
                  <a:moveTo>
                    <a:pt x="0" y="0"/>
                  </a:moveTo>
                  <a:lnTo>
                    <a:pt x="228102" y="0"/>
                  </a:lnTo>
                  <a:lnTo>
                    <a:pt x="228102" y="227816"/>
                  </a:lnTo>
                  <a:lnTo>
                    <a:pt x="0" y="227816"/>
                  </a:lnTo>
                  <a:lnTo>
                    <a:pt x="0" y="0"/>
                  </a:lnTo>
                  <a:close/>
                </a:path>
              </a:pathLst>
            </a:custGeom>
            <a:blipFill>
              <a:blip r:embed="rId4"/>
              <a:stretch>
                <a:fillRect/>
              </a:stretch>
            </a:blipFill>
          </p:spPr>
          <p:txBody>
            <a:bodyPr/>
            <a:lstStyle/>
            <a:p>
              <a:endParaRPr lang="es-ES"/>
            </a:p>
          </p:txBody>
        </p:sp>
        <p:sp>
          <p:nvSpPr>
            <p:cNvPr id="10" name="Freeform 10"/>
            <p:cNvSpPr/>
            <p:nvPr/>
          </p:nvSpPr>
          <p:spPr>
            <a:xfrm>
              <a:off x="2569127" y="1299681"/>
              <a:ext cx="201344" cy="201093"/>
            </a:xfrm>
            <a:custGeom>
              <a:avLst/>
              <a:gdLst/>
              <a:ahLst/>
              <a:cxnLst/>
              <a:rect l="l" t="t" r="r" b="b"/>
              <a:pathLst>
                <a:path w="201344" h="201093">
                  <a:moveTo>
                    <a:pt x="0" y="0"/>
                  </a:moveTo>
                  <a:lnTo>
                    <a:pt x="201344" y="0"/>
                  </a:lnTo>
                  <a:lnTo>
                    <a:pt x="201344" y="201093"/>
                  </a:lnTo>
                  <a:lnTo>
                    <a:pt x="0" y="201093"/>
                  </a:lnTo>
                  <a:lnTo>
                    <a:pt x="0" y="0"/>
                  </a:lnTo>
                  <a:close/>
                </a:path>
              </a:pathLst>
            </a:custGeom>
            <a:blipFill>
              <a:blip r:embed="rId5"/>
              <a:stretch>
                <a:fillRect/>
              </a:stretch>
            </a:blipFill>
            <a:ln cap="sq">
              <a:noFill/>
              <a:prstDash val="solid"/>
              <a:miter/>
            </a:ln>
          </p:spPr>
          <p:txBody>
            <a:bodyPr/>
            <a:lstStyle/>
            <a:p>
              <a:endParaRPr lang="es-ES"/>
            </a:p>
          </p:txBody>
        </p:sp>
        <p:sp>
          <p:nvSpPr>
            <p:cNvPr id="11" name="Freeform 11"/>
            <p:cNvSpPr/>
            <p:nvPr/>
          </p:nvSpPr>
          <p:spPr>
            <a:xfrm>
              <a:off x="518695" y="161103"/>
              <a:ext cx="282684" cy="282331"/>
            </a:xfrm>
            <a:custGeom>
              <a:avLst/>
              <a:gdLst/>
              <a:ahLst/>
              <a:cxnLst/>
              <a:rect l="l" t="t" r="r" b="b"/>
              <a:pathLst>
                <a:path w="282684" h="282331">
                  <a:moveTo>
                    <a:pt x="0" y="0"/>
                  </a:moveTo>
                  <a:lnTo>
                    <a:pt x="282684" y="0"/>
                  </a:lnTo>
                  <a:lnTo>
                    <a:pt x="282684" y="282330"/>
                  </a:lnTo>
                  <a:lnTo>
                    <a:pt x="0" y="282330"/>
                  </a:lnTo>
                  <a:lnTo>
                    <a:pt x="0" y="0"/>
                  </a:lnTo>
                  <a:close/>
                </a:path>
              </a:pathLst>
            </a:custGeom>
            <a:blipFill>
              <a:blip r:embed="rId7"/>
              <a:stretch>
                <a:fillRect/>
              </a:stretch>
            </a:blipFill>
          </p:spPr>
          <p:txBody>
            <a:bodyPr/>
            <a:lstStyle/>
            <a:p>
              <a:endParaRPr lang="es-ES"/>
            </a:p>
          </p:txBody>
        </p:sp>
      </p:grpSp>
      <p:grpSp>
        <p:nvGrpSpPr>
          <p:cNvPr id="12" name="Group 12"/>
          <p:cNvGrpSpPr/>
          <p:nvPr/>
        </p:nvGrpSpPr>
        <p:grpSpPr>
          <a:xfrm>
            <a:off x="11029260" y="6941579"/>
            <a:ext cx="1570572" cy="1427141"/>
            <a:chOff x="0" y="0"/>
            <a:chExt cx="2094097" cy="1902855"/>
          </a:xfrm>
        </p:grpSpPr>
        <p:sp>
          <p:nvSpPr>
            <p:cNvPr id="13" name="Freeform 13"/>
            <p:cNvSpPr/>
            <p:nvPr/>
          </p:nvSpPr>
          <p:spPr>
            <a:xfrm>
              <a:off x="635626" y="0"/>
              <a:ext cx="1286806" cy="1902855"/>
            </a:xfrm>
            <a:custGeom>
              <a:avLst/>
              <a:gdLst/>
              <a:ahLst/>
              <a:cxnLst/>
              <a:rect l="l" t="t" r="r" b="b"/>
              <a:pathLst>
                <a:path w="1286806" h="1902855">
                  <a:moveTo>
                    <a:pt x="0" y="0"/>
                  </a:moveTo>
                  <a:lnTo>
                    <a:pt x="1286806" y="0"/>
                  </a:lnTo>
                  <a:lnTo>
                    <a:pt x="1286806" y="1902855"/>
                  </a:lnTo>
                  <a:lnTo>
                    <a:pt x="0" y="1902855"/>
                  </a:lnTo>
                  <a:lnTo>
                    <a:pt x="0" y="0"/>
                  </a:lnTo>
                  <a:close/>
                </a:path>
              </a:pathLst>
            </a:custGeom>
            <a:blipFill>
              <a:blip r:embed="rId8"/>
              <a:stretch>
                <a:fillRect/>
              </a:stretch>
            </a:blipFill>
            <a:ln cap="sq">
              <a:noFill/>
              <a:prstDash val="solid"/>
              <a:miter/>
            </a:ln>
          </p:spPr>
          <p:txBody>
            <a:bodyPr/>
            <a:lstStyle/>
            <a:p>
              <a:endParaRPr lang="es-ES"/>
            </a:p>
          </p:txBody>
        </p:sp>
        <p:sp>
          <p:nvSpPr>
            <p:cNvPr id="14" name="Freeform 14"/>
            <p:cNvSpPr/>
            <p:nvPr/>
          </p:nvSpPr>
          <p:spPr>
            <a:xfrm>
              <a:off x="206463" y="1575291"/>
              <a:ext cx="131790" cy="131625"/>
            </a:xfrm>
            <a:custGeom>
              <a:avLst/>
              <a:gdLst/>
              <a:ahLst/>
              <a:cxnLst/>
              <a:rect l="l" t="t" r="r" b="b"/>
              <a:pathLst>
                <a:path w="131790" h="131625">
                  <a:moveTo>
                    <a:pt x="0" y="0"/>
                  </a:moveTo>
                  <a:lnTo>
                    <a:pt x="131791" y="0"/>
                  </a:lnTo>
                  <a:lnTo>
                    <a:pt x="131791" y="131625"/>
                  </a:lnTo>
                  <a:lnTo>
                    <a:pt x="0" y="131625"/>
                  </a:lnTo>
                  <a:lnTo>
                    <a:pt x="0" y="0"/>
                  </a:lnTo>
                  <a:close/>
                </a:path>
              </a:pathLst>
            </a:custGeom>
            <a:blipFill>
              <a:blip r:embed="rId4"/>
              <a:stretch>
                <a:fillRect/>
              </a:stretch>
            </a:blipFill>
          </p:spPr>
          <p:txBody>
            <a:bodyPr/>
            <a:lstStyle/>
            <a:p>
              <a:endParaRPr lang="es-ES"/>
            </a:p>
          </p:txBody>
        </p:sp>
        <p:sp>
          <p:nvSpPr>
            <p:cNvPr id="15" name="Freeform 15"/>
            <p:cNvSpPr/>
            <p:nvPr/>
          </p:nvSpPr>
          <p:spPr>
            <a:xfrm>
              <a:off x="1922432" y="56233"/>
              <a:ext cx="171665" cy="171450"/>
            </a:xfrm>
            <a:custGeom>
              <a:avLst/>
              <a:gdLst/>
              <a:ahLst/>
              <a:cxnLst/>
              <a:rect l="l" t="t" r="r" b="b"/>
              <a:pathLst>
                <a:path w="171665" h="171450">
                  <a:moveTo>
                    <a:pt x="0" y="0"/>
                  </a:moveTo>
                  <a:lnTo>
                    <a:pt x="171665" y="0"/>
                  </a:lnTo>
                  <a:lnTo>
                    <a:pt x="171665" y="171450"/>
                  </a:lnTo>
                  <a:lnTo>
                    <a:pt x="0" y="171450"/>
                  </a:lnTo>
                  <a:lnTo>
                    <a:pt x="0" y="0"/>
                  </a:lnTo>
                  <a:close/>
                </a:path>
              </a:pathLst>
            </a:custGeom>
            <a:blipFill>
              <a:blip r:embed="rId5"/>
              <a:stretch>
                <a:fillRect/>
              </a:stretch>
            </a:blipFill>
            <a:ln cap="sq">
              <a:noFill/>
              <a:prstDash val="solid"/>
              <a:miter/>
            </a:ln>
          </p:spPr>
          <p:txBody>
            <a:bodyPr/>
            <a:lstStyle/>
            <a:p>
              <a:endParaRPr lang="es-ES"/>
            </a:p>
          </p:txBody>
        </p:sp>
        <p:sp>
          <p:nvSpPr>
            <p:cNvPr id="16" name="Freeform 16"/>
            <p:cNvSpPr/>
            <p:nvPr/>
          </p:nvSpPr>
          <p:spPr>
            <a:xfrm>
              <a:off x="0" y="382671"/>
              <a:ext cx="241015" cy="240713"/>
            </a:xfrm>
            <a:custGeom>
              <a:avLst/>
              <a:gdLst/>
              <a:ahLst/>
              <a:cxnLst/>
              <a:rect l="l" t="t" r="r" b="b"/>
              <a:pathLst>
                <a:path w="241015" h="240713">
                  <a:moveTo>
                    <a:pt x="0" y="0"/>
                  </a:moveTo>
                  <a:lnTo>
                    <a:pt x="241015" y="0"/>
                  </a:lnTo>
                  <a:lnTo>
                    <a:pt x="241015" y="240714"/>
                  </a:lnTo>
                  <a:lnTo>
                    <a:pt x="0" y="240714"/>
                  </a:lnTo>
                  <a:lnTo>
                    <a:pt x="0" y="0"/>
                  </a:lnTo>
                  <a:close/>
                </a:path>
              </a:pathLst>
            </a:custGeom>
            <a:blipFill>
              <a:blip r:embed="rId7"/>
              <a:stretch>
                <a:fillRect/>
              </a:stretch>
            </a:blipFill>
          </p:spPr>
          <p:txBody>
            <a:bodyPr/>
            <a:lstStyle/>
            <a:p>
              <a:endParaRPr lang="es-ES"/>
            </a:p>
          </p:txBody>
        </p:sp>
      </p:grpSp>
      <p:sp>
        <p:nvSpPr>
          <p:cNvPr id="17" name="Freeform 17"/>
          <p:cNvSpPr/>
          <p:nvPr/>
        </p:nvSpPr>
        <p:spPr>
          <a:xfrm>
            <a:off x="15727965" y="306210"/>
            <a:ext cx="1738618" cy="2007063"/>
          </a:xfrm>
          <a:custGeom>
            <a:avLst/>
            <a:gdLst/>
            <a:ahLst/>
            <a:cxnLst/>
            <a:rect l="l" t="t" r="r" b="b"/>
            <a:pathLst>
              <a:path w="1738618" h="2007063">
                <a:moveTo>
                  <a:pt x="0" y="0"/>
                </a:moveTo>
                <a:lnTo>
                  <a:pt x="1738618" y="0"/>
                </a:lnTo>
                <a:lnTo>
                  <a:pt x="1738618" y="2007063"/>
                </a:lnTo>
                <a:lnTo>
                  <a:pt x="0" y="20070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18" name="TextBox 18"/>
          <p:cNvSpPr txBox="1"/>
          <p:nvPr/>
        </p:nvSpPr>
        <p:spPr>
          <a:xfrm>
            <a:off x="0" y="2866704"/>
            <a:ext cx="4381500" cy="253365"/>
          </a:xfrm>
          <a:prstGeom prst="rect">
            <a:avLst/>
          </a:prstGeom>
        </p:spPr>
        <p:txBody>
          <a:bodyPr lIns="0" tIns="0" rIns="0" bIns="0" rtlCol="0" anchor="t">
            <a:spAutoFit/>
          </a:bodyPr>
          <a:lstStyle/>
          <a:p>
            <a:pPr marL="0" lvl="0" indent="0" algn="ctr">
              <a:lnSpc>
                <a:spcPts val="1980"/>
              </a:lnSpc>
            </a:pPr>
            <a:r>
              <a:rPr lang="en-US" sz="2000">
                <a:solidFill>
                  <a:srgbClr val="383ABB"/>
                </a:solidFill>
                <a:latin typeface="Nunito 1 Ultra-Bold"/>
              </a:rPr>
              <a:t>ESTRATEGIA DE DIFERENCIACIÓN</a:t>
            </a:r>
          </a:p>
        </p:txBody>
      </p:sp>
      <p:sp>
        <p:nvSpPr>
          <p:cNvPr id="19" name="TextBox 19"/>
          <p:cNvSpPr txBox="1"/>
          <p:nvPr/>
        </p:nvSpPr>
        <p:spPr>
          <a:xfrm>
            <a:off x="210538" y="3706104"/>
            <a:ext cx="4381500" cy="2042795"/>
          </a:xfrm>
          <a:prstGeom prst="rect">
            <a:avLst/>
          </a:prstGeom>
        </p:spPr>
        <p:txBody>
          <a:bodyPr lIns="0" tIns="0" rIns="0" bIns="0" rtlCol="0" anchor="t">
            <a:spAutoFit/>
          </a:bodyPr>
          <a:lstStyle/>
          <a:p>
            <a:pPr>
              <a:lnSpc>
                <a:spcPts val="2380"/>
              </a:lnSpc>
            </a:pPr>
            <a:r>
              <a:rPr lang="en-US" sz="1700">
                <a:solidFill>
                  <a:srgbClr val="383ABB"/>
                </a:solidFill>
                <a:latin typeface="Nunito 1 Bold"/>
              </a:rPr>
              <a:t>La estrategia de diferenciación de producto se basa en características físicas, funcionales o de servicio para ofrecer un producto o servicio único y valioso para los clientes. Es importante considerar las necesidades y deseos de los clientes objetivo al elegir esta estrategia.</a:t>
            </a:r>
          </a:p>
        </p:txBody>
      </p:sp>
      <p:sp>
        <p:nvSpPr>
          <p:cNvPr id="20" name="TextBox 20"/>
          <p:cNvSpPr txBox="1"/>
          <p:nvPr/>
        </p:nvSpPr>
        <p:spPr>
          <a:xfrm>
            <a:off x="4881288" y="5902702"/>
            <a:ext cx="5521864" cy="2642870"/>
          </a:xfrm>
          <a:prstGeom prst="rect">
            <a:avLst/>
          </a:prstGeom>
        </p:spPr>
        <p:txBody>
          <a:bodyPr lIns="0" tIns="0" rIns="0" bIns="0" rtlCol="0" anchor="t">
            <a:spAutoFit/>
          </a:bodyPr>
          <a:lstStyle/>
          <a:p>
            <a:pPr>
              <a:lnSpc>
                <a:spcPts val="2379"/>
              </a:lnSpc>
            </a:pPr>
            <a:r>
              <a:rPr lang="en-US" sz="1699">
                <a:solidFill>
                  <a:srgbClr val="383ABB"/>
                </a:solidFill>
                <a:latin typeface="Nunito 1 Bold"/>
              </a:rPr>
              <a:t>Al desarrollar una estrategia de marca, se deben establecer objetivos claros y medibles, definir el público objetivo, crear una promesa única, construir una identidad coherente, seleccionar los canales de comunicación adecuados, desarrollar una estrategia de distribución y asegurar que los valores de la marca se transmitan. Una buena estrategia de marca puede construir una marca fuerte y duradera y ayudar a alcanzar los objetivos empresariales.</a:t>
            </a:r>
          </a:p>
        </p:txBody>
      </p:sp>
      <p:sp>
        <p:nvSpPr>
          <p:cNvPr id="21" name="TextBox 21"/>
          <p:cNvSpPr txBox="1"/>
          <p:nvPr/>
        </p:nvSpPr>
        <p:spPr>
          <a:xfrm>
            <a:off x="5162221" y="5374174"/>
            <a:ext cx="4381500" cy="260350"/>
          </a:xfrm>
          <a:prstGeom prst="rect">
            <a:avLst/>
          </a:prstGeom>
        </p:spPr>
        <p:txBody>
          <a:bodyPr lIns="0" tIns="0" rIns="0" bIns="0" rtlCol="0" anchor="t">
            <a:spAutoFit/>
          </a:bodyPr>
          <a:lstStyle/>
          <a:p>
            <a:pPr marL="0" lvl="0" indent="0" algn="ctr">
              <a:lnSpc>
                <a:spcPts val="2000"/>
              </a:lnSpc>
            </a:pPr>
            <a:r>
              <a:rPr lang="en-US" sz="2000">
                <a:solidFill>
                  <a:srgbClr val="383ABB"/>
                </a:solidFill>
                <a:latin typeface="Nunito 1 Ultra-Bold"/>
              </a:rPr>
              <a:t>ESTRATEGIA DE MARCA</a:t>
            </a:r>
          </a:p>
        </p:txBody>
      </p:sp>
      <p:sp>
        <p:nvSpPr>
          <p:cNvPr id="22" name="TextBox 22"/>
          <p:cNvSpPr txBox="1"/>
          <p:nvPr/>
        </p:nvSpPr>
        <p:spPr>
          <a:xfrm>
            <a:off x="12052677" y="6247536"/>
            <a:ext cx="5688167" cy="487045"/>
          </a:xfrm>
          <a:prstGeom prst="rect">
            <a:avLst/>
          </a:prstGeom>
        </p:spPr>
        <p:txBody>
          <a:bodyPr lIns="0" tIns="0" rIns="0" bIns="0" rtlCol="0" anchor="t">
            <a:spAutoFit/>
          </a:bodyPr>
          <a:lstStyle/>
          <a:p>
            <a:pPr marL="0" lvl="0" indent="0" algn="ctr">
              <a:lnSpc>
                <a:spcPts val="1940"/>
              </a:lnSpc>
            </a:pPr>
            <a:r>
              <a:rPr lang="en-US" sz="2000">
                <a:solidFill>
                  <a:srgbClr val="383ABB"/>
                </a:solidFill>
                <a:latin typeface="Nunito 1 Ultra-Bold"/>
              </a:rPr>
              <a:t>ESTRATEGIA DE ALARGAMIENTO DE LA VIDA DEL PRODUCTO</a:t>
            </a:r>
          </a:p>
        </p:txBody>
      </p:sp>
      <p:sp>
        <p:nvSpPr>
          <p:cNvPr id="23" name="TextBox 23"/>
          <p:cNvSpPr txBox="1"/>
          <p:nvPr/>
        </p:nvSpPr>
        <p:spPr>
          <a:xfrm>
            <a:off x="12877800" y="7029835"/>
            <a:ext cx="4381500" cy="2338070"/>
          </a:xfrm>
          <a:prstGeom prst="rect">
            <a:avLst/>
          </a:prstGeom>
        </p:spPr>
        <p:txBody>
          <a:bodyPr lIns="0" tIns="0" rIns="0" bIns="0" rtlCol="0" anchor="t">
            <a:spAutoFit/>
          </a:bodyPr>
          <a:lstStyle/>
          <a:p>
            <a:pPr>
              <a:lnSpc>
                <a:spcPts val="2380"/>
              </a:lnSpc>
            </a:pPr>
            <a:r>
              <a:rPr lang="en-US" sz="1700">
                <a:solidFill>
                  <a:srgbClr val="383ABB"/>
                </a:solidFill>
                <a:latin typeface="Nunito 1 Bold"/>
              </a:rPr>
              <a:t>Las estrategias para extender la vida útil de un producto incluyen mantener el interés de los clientes y atraer nuevos, ya sea agregando nuevas funciones o expandiéndose a nuevos mercados. La estrategia adecuada dependerá de las características del producto, el mercado y los objetivos de la empresa.</a:t>
            </a:r>
          </a:p>
        </p:txBody>
      </p:sp>
      <p:sp>
        <p:nvSpPr>
          <p:cNvPr id="24" name="TextBox 24"/>
          <p:cNvSpPr txBox="1"/>
          <p:nvPr/>
        </p:nvSpPr>
        <p:spPr>
          <a:xfrm>
            <a:off x="3014324" y="81017"/>
            <a:ext cx="12259352" cy="2457450"/>
          </a:xfrm>
          <a:prstGeom prst="rect">
            <a:avLst/>
          </a:prstGeom>
        </p:spPr>
        <p:txBody>
          <a:bodyPr lIns="0" tIns="0" rIns="0" bIns="0" rtlCol="0" anchor="t">
            <a:spAutoFit/>
          </a:bodyPr>
          <a:lstStyle/>
          <a:p>
            <a:pPr marL="0" lvl="0" indent="0" algn="ctr">
              <a:lnSpc>
                <a:spcPts val="9738"/>
              </a:lnSpc>
              <a:spcBef>
                <a:spcPct val="0"/>
              </a:spcBef>
            </a:pPr>
            <a:r>
              <a:rPr lang="en-US" sz="8115">
                <a:solidFill>
                  <a:srgbClr val="383ABB"/>
                </a:solidFill>
                <a:latin typeface="Nunito 1 Heavy"/>
              </a:rPr>
              <a:t>ESTRATEGIAS DE PRODUCTO</a:t>
            </a:r>
          </a:p>
        </p:txBody>
      </p:sp>
      <p:sp>
        <p:nvSpPr>
          <p:cNvPr id="25" name="TextBox 25"/>
          <p:cNvSpPr txBox="1"/>
          <p:nvPr/>
        </p:nvSpPr>
        <p:spPr>
          <a:xfrm>
            <a:off x="12429592" y="2586092"/>
            <a:ext cx="5688167" cy="248920"/>
          </a:xfrm>
          <a:prstGeom prst="rect">
            <a:avLst/>
          </a:prstGeom>
        </p:spPr>
        <p:txBody>
          <a:bodyPr lIns="0" tIns="0" rIns="0" bIns="0" rtlCol="0" anchor="t">
            <a:spAutoFit/>
          </a:bodyPr>
          <a:lstStyle/>
          <a:p>
            <a:pPr marL="0" lvl="0" indent="0" algn="ctr">
              <a:lnSpc>
                <a:spcPts val="1940"/>
              </a:lnSpc>
            </a:pPr>
            <a:r>
              <a:rPr lang="en-US" sz="2000">
                <a:solidFill>
                  <a:srgbClr val="383ABB"/>
                </a:solidFill>
                <a:latin typeface="Nunito 1 Ultra-Bold"/>
              </a:rPr>
              <a:t>ESTRATEGIA DE SERVICIOS</a:t>
            </a:r>
          </a:p>
        </p:txBody>
      </p:sp>
      <p:sp>
        <p:nvSpPr>
          <p:cNvPr id="26" name="TextBox 26"/>
          <p:cNvSpPr txBox="1"/>
          <p:nvPr/>
        </p:nvSpPr>
        <p:spPr>
          <a:xfrm>
            <a:off x="13359345" y="3001180"/>
            <a:ext cx="4381500" cy="2633345"/>
          </a:xfrm>
          <a:prstGeom prst="rect">
            <a:avLst/>
          </a:prstGeom>
        </p:spPr>
        <p:txBody>
          <a:bodyPr lIns="0" tIns="0" rIns="0" bIns="0" rtlCol="0" anchor="t">
            <a:spAutoFit/>
          </a:bodyPr>
          <a:lstStyle/>
          <a:p>
            <a:pPr>
              <a:lnSpc>
                <a:spcPts val="2380"/>
              </a:lnSpc>
            </a:pPr>
            <a:r>
              <a:rPr lang="en-US" sz="1700">
                <a:solidFill>
                  <a:srgbClr val="383ABB"/>
                </a:solidFill>
                <a:latin typeface="Nunito 1 Bold"/>
              </a:rPr>
              <a:t>Cada empresa debe desarrollar su propia estrategia de servicios en función de sus objetivos y necesidades específicas. Para desarrollar una estrategia exitosa, es importante centrarse en las necesidades del cliente, ofrecer un servicio de calidad de forma proactiva, estar al día de las últimas tendencias y medir el impacto de la estrategia.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6305472" y="1028700"/>
            <a:ext cx="559260" cy="558560"/>
          </a:xfrm>
          <a:custGeom>
            <a:avLst/>
            <a:gdLst/>
            <a:ahLst/>
            <a:cxnLst/>
            <a:rect l="l" t="t" r="r" b="b"/>
            <a:pathLst>
              <a:path w="559260" h="558560">
                <a:moveTo>
                  <a:pt x="0" y="0"/>
                </a:moveTo>
                <a:lnTo>
                  <a:pt x="559259" y="0"/>
                </a:lnTo>
                <a:lnTo>
                  <a:pt x="559259" y="558560"/>
                </a:lnTo>
                <a:lnTo>
                  <a:pt x="0" y="558560"/>
                </a:lnTo>
                <a:lnTo>
                  <a:pt x="0" y="0"/>
                </a:lnTo>
                <a:close/>
              </a:path>
            </a:pathLst>
          </a:custGeom>
          <a:blipFill>
            <a:blip r:embed="rId3"/>
            <a:stretch>
              <a:fillRect/>
            </a:stretch>
          </a:blipFill>
        </p:spPr>
        <p:txBody>
          <a:bodyPr/>
          <a:lstStyle/>
          <a:p>
            <a:endParaRPr lang="es-ES"/>
          </a:p>
        </p:txBody>
      </p:sp>
      <p:sp>
        <p:nvSpPr>
          <p:cNvPr id="4" name="Freeform 4"/>
          <p:cNvSpPr/>
          <p:nvPr/>
        </p:nvSpPr>
        <p:spPr>
          <a:xfrm>
            <a:off x="457739" y="3177829"/>
            <a:ext cx="570961" cy="570247"/>
          </a:xfrm>
          <a:custGeom>
            <a:avLst/>
            <a:gdLst/>
            <a:ahLst/>
            <a:cxnLst/>
            <a:rect l="l" t="t" r="r" b="b"/>
            <a:pathLst>
              <a:path w="570961" h="570247">
                <a:moveTo>
                  <a:pt x="0" y="0"/>
                </a:moveTo>
                <a:lnTo>
                  <a:pt x="570961" y="0"/>
                </a:lnTo>
                <a:lnTo>
                  <a:pt x="570961" y="570248"/>
                </a:lnTo>
                <a:lnTo>
                  <a:pt x="0" y="570248"/>
                </a:lnTo>
                <a:lnTo>
                  <a:pt x="0" y="0"/>
                </a:lnTo>
                <a:close/>
              </a:path>
            </a:pathLst>
          </a:custGeom>
          <a:blipFill>
            <a:blip r:embed="rId4"/>
            <a:stretch>
              <a:fillRect/>
            </a:stretch>
          </a:blipFill>
          <a:ln cap="sq">
            <a:noFill/>
            <a:prstDash val="solid"/>
            <a:miter/>
          </a:ln>
        </p:spPr>
        <p:txBody>
          <a:bodyPr/>
          <a:lstStyle/>
          <a:p>
            <a:endParaRPr lang="es-ES"/>
          </a:p>
        </p:txBody>
      </p:sp>
      <p:sp>
        <p:nvSpPr>
          <p:cNvPr id="5" name="Freeform 5"/>
          <p:cNvSpPr/>
          <p:nvPr/>
        </p:nvSpPr>
        <p:spPr>
          <a:xfrm>
            <a:off x="5791247" y="6549505"/>
            <a:ext cx="514225" cy="513582"/>
          </a:xfrm>
          <a:custGeom>
            <a:avLst/>
            <a:gdLst/>
            <a:ahLst/>
            <a:cxnLst/>
            <a:rect l="l" t="t" r="r" b="b"/>
            <a:pathLst>
              <a:path w="514225" h="513582">
                <a:moveTo>
                  <a:pt x="0" y="0"/>
                </a:moveTo>
                <a:lnTo>
                  <a:pt x="514225" y="0"/>
                </a:lnTo>
                <a:lnTo>
                  <a:pt x="514225" y="513582"/>
                </a:lnTo>
                <a:lnTo>
                  <a:pt x="0" y="513582"/>
                </a:lnTo>
                <a:lnTo>
                  <a:pt x="0" y="0"/>
                </a:lnTo>
                <a:close/>
              </a:path>
            </a:pathLst>
          </a:custGeom>
          <a:blipFill>
            <a:blip r:embed="rId5"/>
            <a:stretch>
              <a:fillRect/>
            </a:stretch>
          </a:blipFill>
        </p:spPr>
        <p:txBody>
          <a:bodyPr/>
          <a:lstStyle/>
          <a:p>
            <a:endParaRPr lang="es-ES"/>
          </a:p>
        </p:txBody>
      </p:sp>
      <p:sp>
        <p:nvSpPr>
          <p:cNvPr id="6" name="Freeform 6"/>
          <p:cNvSpPr/>
          <p:nvPr/>
        </p:nvSpPr>
        <p:spPr>
          <a:xfrm rot="-1485691">
            <a:off x="4620447" y="8369191"/>
            <a:ext cx="2855826" cy="2291800"/>
          </a:xfrm>
          <a:custGeom>
            <a:avLst/>
            <a:gdLst/>
            <a:ahLst/>
            <a:cxnLst/>
            <a:rect l="l" t="t" r="r" b="b"/>
            <a:pathLst>
              <a:path w="2855826" h="2291800">
                <a:moveTo>
                  <a:pt x="0" y="0"/>
                </a:moveTo>
                <a:lnTo>
                  <a:pt x="2855825" y="0"/>
                </a:lnTo>
                <a:lnTo>
                  <a:pt x="2855825" y="2291800"/>
                </a:lnTo>
                <a:lnTo>
                  <a:pt x="0" y="2291800"/>
                </a:lnTo>
                <a:lnTo>
                  <a:pt x="0" y="0"/>
                </a:lnTo>
                <a:close/>
              </a:path>
            </a:pathLst>
          </a:custGeom>
          <a:blipFill>
            <a:blip r:embed="rId6"/>
            <a:stretch>
              <a:fillRect/>
            </a:stretch>
          </a:blipFill>
        </p:spPr>
        <p:txBody>
          <a:bodyPr/>
          <a:lstStyle/>
          <a:p>
            <a:endParaRPr lang="es-ES"/>
          </a:p>
        </p:txBody>
      </p:sp>
      <p:sp>
        <p:nvSpPr>
          <p:cNvPr id="7" name="Freeform 7"/>
          <p:cNvSpPr/>
          <p:nvPr/>
        </p:nvSpPr>
        <p:spPr>
          <a:xfrm rot="6302772">
            <a:off x="-8593" y="-634171"/>
            <a:ext cx="2074585" cy="2394904"/>
          </a:xfrm>
          <a:custGeom>
            <a:avLst/>
            <a:gdLst/>
            <a:ahLst/>
            <a:cxnLst/>
            <a:rect l="l" t="t" r="r" b="b"/>
            <a:pathLst>
              <a:path w="2074585" h="2394904">
                <a:moveTo>
                  <a:pt x="0" y="0"/>
                </a:moveTo>
                <a:lnTo>
                  <a:pt x="2074586" y="0"/>
                </a:lnTo>
                <a:lnTo>
                  <a:pt x="2074586" y="2394903"/>
                </a:lnTo>
                <a:lnTo>
                  <a:pt x="0" y="2394903"/>
                </a:lnTo>
                <a:lnTo>
                  <a:pt x="0" y="0"/>
                </a:lnTo>
                <a:close/>
              </a:path>
            </a:pathLst>
          </a:custGeom>
          <a:blipFill>
            <a:blip r:embed="rId7"/>
            <a:stretch>
              <a:fillRect/>
            </a:stretch>
          </a:blipFill>
        </p:spPr>
        <p:txBody>
          <a:bodyPr/>
          <a:lstStyle/>
          <a:p>
            <a:endParaRPr lang="es-ES"/>
          </a:p>
        </p:txBody>
      </p:sp>
      <p:sp>
        <p:nvSpPr>
          <p:cNvPr id="8" name="Freeform 8"/>
          <p:cNvSpPr/>
          <p:nvPr/>
        </p:nvSpPr>
        <p:spPr>
          <a:xfrm rot="1289621">
            <a:off x="1603816" y="2457280"/>
            <a:ext cx="3555579" cy="5372440"/>
          </a:xfrm>
          <a:custGeom>
            <a:avLst/>
            <a:gdLst/>
            <a:ahLst/>
            <a:cxnLst/>
            <a:rect l="l" t="t" r="r" b="b"/>
            <a:pathLst>
              <a:path w="3555579" h="5372440">
                <a:moveTo>
                  <a:pt x="0" y="0"/>
                </a:moveTo>
                <a:lnTo>
                  <a:pt x="3555579" y="0"/>
                </a:lnTo>
                <a:lnTo>
                  <a:pt x="3555579" y="5372440"/>
                </a:lnTo>
                <a:lnTo>
                  <a:pt x="0" y="53724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9" name="TextBox 9"/>
          <p:cNvSpPr txBox="1"/>
          <p:nvPr/>
        </p:nvSpPr>
        <p:spPr>
          <a:xfrm>
            <a:off x="8539576" y="1435784"/>
            <a:ext cx="8516780" cy="1099146"/>
          </a:xfrm>
          <a:prstGeom prst="rect">
            <a:avLst/>
          </a:prstGeom>
        </p:spPr>
        <p:txBody>
          <a:bodyPr lIns="0" tIns="0" rIns="0" bIns="0" rtlCol="0" anchor="t">
            <a:spAutoFit/>
          </a:bodyPr>
          <a:lstStyle/>
          <a:p>
            <a:pPr marL="0" lvl="0" indent="0" algn="l">
              <a:lnSpc>
                <a:spcPts val="8359"/>
              </a:lnSpc>
              <a:spcBef>
                <a:spcPct val="0"/>
              </a:spcBef>
            </a:pPr>
            <a:r>
              <a:rPr lang="en-US" sz="8115">
                <a:solidFill>
                  <a:srgbClr val="383ABB"/>
                </a:solidFill>
                <a:latin typeface="Nunito 1 Heavy"/>
              </a:rPr>
              <a:t>PRECIO</a:t>
            </a:r>
          </a:p>
        </p:txBody>
      </p:sp>
      <p:sp>
        <p:nvSpPr>
          <p:cNvPr id="10" name="TextBox 10"/>
          <p:cNvSpPr txBox="1"/>
          <p:nvPr/>
        </p:nvSpPr>
        <p:spPr>
          <a:xfrm>
            <a:off x="8183213" y="2496829"/>
            <a:ext cx="8516780" cy="7101840"/>
          </a:xfrm>
          <a:prstGeom prst="rect">
            <a:avLst/>
          </a:prstGeom>
        </p:spPr>
        <p:txBody>
          <a:bodyPr lIns="0" tIns="0" rIns="0" bIns="0" rtlCol="0" anchor="t">
            <a:spAutoFit/>
          </a:bodyPr>
          <a:lstStyle/>
          <a:p>
            <a:pPr>
              <a:lnSpc>
                <a:spcPts val="3359"/>
              </a:lnSpc>
            </a:pPr>
            <a:r>
              <a:rPr lang="en-US" sz="2399">
                <a:solidFill>
                  <a:srgbClr val="383ABB"/>
                </a:solidFill>
                <a:latin typeface="Nunito 1 Semi-Bold"/>
              </a:rPr>
              <a:t>El precio es la cantidad económica que va a pagar un consumidor por nuestro producto o servicio. Es una variable fundamental para la empresa por varios motivos:</a:t>
            </a:r>
          </a:p>
          <a:p>
            <a:pPr marL="518158" lvl="1" indent="-259079">
              <a:lnSpc>
                <a:spcPts val="3359"/>
              </a:lnSpc>
              <a:buFont typeface="Arial"/>
              <a:buChar char="•"/>
            </a:pPr>
            <a:r>
              <a:rPr lang="en-US" sz="2399">
                <a:solidFill>
                  <a:srgbClr val="383ABB"/>
                </a:solidFill>
                <a:latin typeface="Nunito 1 Semi-Bold"/>
              </a:rPr>
              <a:t>En primer lugar, del precio dependen los ingresos de la empresa y su capacidad para hacer frente a los costes que genera el proceso de fabricación o la prestación del servicio. </a:t>
            </a:r>
          </a:p>
          <a:p>
            <a:pPr marL="518158" lvl="1" indent="-259079">
              <a:lnSpc>
                <a:spcPts val="3359"/>
              </a:lnSpc>
              <a:buFont typeface="Arial"/>
              <a:buChar char="•"/>
            </a:pPr>
            <a:r>
              <a:rPr lang="en-US" sz="2399">
                <a:solidFill>
                  <a:srgbClr val="383ABB"/>
                </a:solidFill>
                <a:latin typeface="Nunito 1 Semi-Bold"/>
              </a:rPr>
              <a:t>En segundo lugar, el precio es una variable muy sensible de cara al consumidor, ya que cualquier variación en el mismo puede ser percibida de forma favorable o desfavorable, de ahí que las decisiones estratégicas de marketing ligadas a esta variable han de ir en sintonía con el resto. </a:t>
            </a:r>
          </a:p>
          <a:p>
            <a:pPr marL="518158" lvl="1" indent="-259079">
              <a:lnSpc>
                <a:spcPts val="3359"/>
              </a:lnSpc>
              <a:buFont typeface="Arial"/>
              <a:buChar char="•"/>
            </a:pPr>
            <a:r>
              <a:rPr lang="en-US" sz="2399">
                <a:solidFill>
                  <a:srgbClr val="383ABB"/>
                </a:solidFill>
                <a:latin typeface="Nunito 1 Semi-Bold"/>
              </a:rPr>
              <a:t>Por último, la frecuencia de las promociones y/o descuentos puede llevar a que el consumidor se acostumbre a comprar únicamente en periodos de rebajas, con lo que nuestro margen se reduce.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17187819" y="4910789"/>
            <a:ext cx="443582" cy="443028"/>
          </a:xfrm>
          <a:custGeom>
            <a:avLst/>
            <a:gdLst/>
            <a:ahLst/>
            <a:cxnLst/>
            <a:rect l="l" t="t" r="r" b="b"/>
            <a:pathLst>
              <a:path w="443582" h="443028">
                <a:moveTo>
                  <a:pt x="0" y="0"/>
                </a:moveTo>
                <a:lnTo>
                  <a:pt x="443582" y="0"/>
                </a:lnTo>
                <a:lnTo>
                  <a:pt x="443582" y="443027"/>
                </a:lnTo>
                <a:lnTo>
                  <a:pt x="0" y="443027"/>
                </a:lnTo>
                <a:lnTo>
                  <a:pt x="0" y="0"/>
                </a:lnTo>
                <a:close/>
              </a:path>
            </a:pathLst>
          </a:custGeom>
          <a:blipFill>
            <a:blip r:embed="rId3"/>
            <a:stretch>
              <a:fillRect/>
            </a:stretch>
          </a:blipFill>
        </p:spPr>
        <p:txBody>
          <a:bodyPr/>
          <a:lstStyle/>
          <a:p>
            <a:endParaRPr lang="es-ES"/>
          </a:p>
        </p:txBody>
      </p:sp>
      <p:sp>
        <p:nvSpPr>
          <p:cNvPr id="4" name="Freeform 4"/>
          <p:cNvSpPr/>
          <p:nvPr/>
        </p:nvSpPr>
        <p:spPr>
          <a:xfrm>
            <a:off x="11657385" y="3011546"/>
            <a:ext cx="405655" cy="405148"/>
          </a:xfrm>
          <a:custGeom>
            <a:avLst/>
            <a:gdLst/>
            <a:ahLst/>
            <a:cxnLst/>
            <a:rect l="l" t="t" r="r" b="b"/>
            <a:pathLst>
              <a:path w="405655" h="405148">
                <a:moveTo>
                  <a:pt x="0" y="0"/>
                </a:moveTo>
                <a:lnTo>
                  <a:pt x="405655" y="0"/>
                </a:lnTo>
                <a:lnTo>
                  <a:pt x="405655" y="405147"/>
                </a:lnTo>
                <a:lnTo>
                  <a:pt x="0" y="405147"/>
                </a:lnTo>
                <a:lnTo>
                  <a:pt x="0" y="0"/>
                </a:lnTo>
                <a:close/>
              </a:path>
            </a:pathLst>
          </a:custGeom>
          <a:blipFill>
            <a:blip r:embed="rId4"/>
            <a:stretch>
              <a:fillRect/>
            </a:stretch>
          </a:blipFill>
          <a:ln cap="sq">
            <a:noFill/>
            <a:prstDash val="solid"/>
            <a:miter/>
          </a:ln>
        </p:spPr>
        <p:txBody>
          <a:bodyPr/>
          <a:lstStyle/>
          <a:p>
            <a:endParaRPr lang="es-ES"/>
          </a:p>
        </p:txBody>
      </p:sp>
      <p:sp>
        <p:nvSpPr>
          <p:cNvPr id="5" name="Freeform 5"/>
          <p:cNvSpPr/>
          <p:nvPr/>
        </p:nvSpPr>
        <p:spPr>
          <a:xfrm>
            <a:off x="15407024" y="395502"/>
            <a:ext cx="417360" cy="416838"/>
          </a:xfrm>
          <a:custGeom>
            <a:avLst/>
            <a:gdLst/>
            <a:ahLst/>
            <a:cxnLst/>
            <a:rect l="l" t="t" r="r" b="b"/>
            <a:pathLst>
              <a:path w="417360" h="416838">
                <a:moveTo>
                  <a:pt x="0" y="0"/>
                </a:moveTo>
                <a:lnTo>
                  <a:pt x="417360" y="0"/>
                </a:lnTo>
                <a:lnTo>
                  <a:pt x="417360" y="416839"/>
                </a:lnTo>
                <a:lnTo>
                  <a:pt x="0" y="416839"/>
                </a:lnTo>
                <a:lnTo>
                  <a:pt x="0" y="0"/>
                </a:lnTo>
                <a:close/>
              </a:path>
            </a:pathLst>
          </a:custGeom>
          <a:blipFill>
            <a:blip r:embed="rId5"/>
            <a:stretch>
              <a:fillRect/>
            </a:stretch>
          </a:blipFill>
        </p:spPr>
        <p:txBody>
          <a:bodyPr/>
          <a:lstStyle/>
          <a:p>
            <a:endParaRPr lang="es-ES"/>
          </a:p>
        </p:txBody>
      </p:sp>
      <p:sp>
        <p:nvSpPr>
          <p:cNvPr id="6" name="Freeform 6"/>
          <p:cNvSpPr/>
          <p:nvPr/>
        </p:nvSpPr>
        <p:spPr>
          <a:xfrm rot="1847939">
            <a:off x="10569775" y="-639887"/>
            <a:ext cx="2560469" cy="2070779"/>
          </a:xfrm>
          <a:custGeom>
            <a:avLst/>
            <a:gdLst/>
            <a:ahLst/>
            <a:cxnLst/>
            <a:rect l="l" t="t" r="r" b="b"/>
            <a:pathLst>
              <a:path w="2560469" h="2070779">
                <a:moveTo>
                  <a:pt x="0" y="0"/>
                </a:moveTo>
                <a:lnTo>
                  <a:pt x="2560469" y="0"/>
                </a:lnTo>
                <a:lnTo>
                  <a:pt x="2560469" y="2070779"/>
                </a:lnTo>
                <a:lnTo>
                  <a:pt x="0" y="2070779"/>
                </a:lnTo>
                <a:lnTo>
                  <a:pt x="0" y="0"/>
                </a:lnTo>
                <a:close/>
              </a:path>
            </a:pathLst>
          </a:custGeom>
          <a:blipFill>
            <a:blip r:embed="rId6"/>
            <a:stretch>
              <a:fillRect/>
            </a:stretch>
          </a:blipFill>
        </p:spPr>
        <p:txBody>
          <a:bodyPr/>
          <a:lstStyle/>
          <a:p>
            <a:endParaRPr lang="es-ES"/>
          </a:p>
        </p:txBody>
      </p:sp>
      <p:sp>
        <p:nvSpPr>
          <p:cNvPr id="7" name="Freeform 7"/>
          <p:cNvSpPr/>
          <p:nvPr/>
        </p:nvSpPr>
        <p:spPr>
          <a:xfrm>
            <a:off x="16663122" y="6752216"/>
            <a:ext cx="2929329" cy="2896374"/>
          </a:xfrm>
          <a:custGeom>
            <a:avLst/>
            <a:gdLst/>
            <a:ahLst/>
            <a:cxnLst/>
            <a:rect l="l" t="t" r="r" b="b"/>
            <a:pathLst>
              <a:path w="2929329" h="2896374">
                <a:moveTo>
                  <a:pt x="0" y="0"/>
                </a:moveTo>
                <a:lnTo>
                  <a:pt x="2929329" y="0"/>
                </a:lnTo>
                <a:lnTo>
                  <a:pt x="2929329" y="2896374"/>
                </a:lnTo>
                <a:lnTo>
                  <a:pt x="0" y="2896374"/>
                </a:lnTo>
                <a:lnTo>
                  <a:pt x="0" y="0"/>
                </a:lnTo>
                <a:close/>
              </a:path>
            </a:pathLst>
          </a:custGeom>
          <a:blipFill>
            <a:blip r:embed="rId7"/>
            <a:stretch>
              <a:fillRect/>
            </a:stretch>
          </a:blipFill>
          <a:ln cap="sq">
            <a:noFill/>
            <a:prstDash val="solid"/>
            <a:miter/>
          </a:ln>
        </p:spPr>
        <p:txBody>
          <a:bodyPr/>
          <a:lstStyle/>
          <a:p>
            <a:endParaRPr lang="es-ES"/>
          </a:p>
        </p:txBody>
      </p:sp>
      <p:sp>
        <p:nvSpPr>
          <p:cNvPr id="8" name="Freeform 8"/>
          <p:cNvSpPr/>
          <p:nvPr/>
        </p:nvSpPr>
        <p:spPr>
          <a:xfrm>
            <a:off x="9847959" y="8696506"/>
            <a:ext cx="2215081" cy="2215081"/>
          </a:xfrm>
          <a:custGeom>
            <a:avLst/>
            <a:gdLst/>
            <a:ahLst/>
            <a:cxnLst/>
            <a:rect l="l" t="t" r="r" b="b"/>
            <a:pathLst>
              <a:path w="2215081" h="2215081">
                <a:moveTo>
                  <a:pt x="0" y="0"/>
                </a:moveTo>
                <a:lnTo>
                  <a:pt x="2215081" y="0"/>
                </a:lnTo>
                <a:lnTo>
                  <a:pt x="2215081" y="2215081"/>
                </a:lnTo>
                <a:lnTo>
                  <a:pt x="0" y="2215081"/>
                </a:lnTo>
                <a:lnTo>
                  <a:pt x="0" y="0"/>
                </a:lnTo>
                <a:close/>
              </a:path>
            </a:pathLst>
          </a:custGeom>
          <a:blipFill>
            <a:blip r:embed="rId8"/>
            <a:stretch>
              <a:fillRect/>
            </a:stretch>
          </a:blipFill>
        </p:spPr>
        <p:txBody>
          <a:bodyPr/>
          <a:lstStyle/>
          <a:p>
            <a:endParaRPr lang="es-ES"/>
          </a:p>
        </p:txBody>
      </p:sp>
      <p:sp>
        <p:nvSpPr>
          <p:cNvPr id="9" name="Freeform 9"/>
          <p:cNvSpPr/>
          <p:nvPr/>
        </p:nvSpPr>
        <p:spPr>
          <a:xfrm rot="880275">
            <a:off x="12293542" y="2102089"/>
            <a:ext cx="4756994" cy="4114800"/>
          </a:xfrm>
          <a:custGeom>
            <a:avLst/>
            <a:gdLst/>
            <a:ahLst/>
            <a:cxnLst/>
            <a:rect l="l" t="t" r="r" b="b"/>
            <a:pathLst>
              <a:path w="4756994" h="4114800">
                <a:moveTo>
                  <a:pt x="0" y="0"/>
                </a:moveTo>
                <a:lnTo>
                  <a:pt x="4756994" y="0"/>
                </a:lnTo>
                <a:lnTo>
                  <a:pt x="475699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10" name="TextBox 10"/>
          <p:cNvSpPr txBox="1"/>
          <p:nvPr/>
        </p:nvSpPr>
        <p:spPr>
          <a:xfrm>
            <a:off x="1028700" y="1031761"/>
            <a:ext cx="9023435" cy="2006439"/>
          </a:xfrm>
          <a:prstGeom prst="rect">
            <a:avLst/>
          </a:prstGeom>
        </p:spPr>
        <p:txBody>
          <a:bodyPr lIns="0" tIns="0" rIns="0" bIns="0" rtlCol="0" anchor="t">
            <a:spAutoFit/>
          </a:bodyPr>
          <a:lstStyle/>
          <a:p>
            <a:pPr>
              <a:lnSpc>
                <a:spcPts val="3930"/>
              </a:lnSpc>
            </a:pPr>
            <a:r>
              <a:rPr lang="en-US" sz="3816">
                <a:solidFill>
                  <a:srgbClr val="383ABB"/>
                </a:solidFill>
                <a:latin typeface="Nunito 1 Heavy"/>
              </a:rPr>
              <a:t>Cuando una empresa fija los precios debe tener en cuenta a la vez los siguientes factores:</a:t>
            </a:r>
          </a:p>
          <a:p>
            <a:pPr marL="0" lvl="0" indent="0" algn="l">
              <a:lnSpc>
                <a:spcPts val="3930"/>
              </a:lnSpc>
              <a:spcBef>
                <a:spcPct val="0"/>
              </a:spcBef>
            </a:pPr>
            <a:endParaRPr lang="en-US" sz="3816">
              <a:solidFill>
                <a:srgbClr val="383ABB"/>
              </a:solidFill>
              <a:latin typeface="Nunito 1 Heavy"/>
            </a:endParaRPr>
          </a:p>
        </p:txBody>
      </p:sp>
      <p:sp>
        <p:nvSpPr>
          <p:cNvPr id="11" name="TextBox 11"/>
          <p:cNvSpPr txBox="1"/>
          <p:nvPr/>
        </p:nvSpPr>
        <p:spPr>
          <a:xfrm>
            <a:off x="1028700" y="3166494"/>
            <a:ext cx="9191480" cy="6160770"/>
          </a:xfrm>
          <a:prstGeom prst="rect">
            <a:avLst/>
          </a:prstGeom>
        </p:spPr>
        <p:txBody>
          <a:bodyPr lIns="0" tIns="0" rIns="0" bIns="0" rtlCol="0" anchor="t">
            <a:spAutoFit/>
          </a:bodyPr>
          <a:lstStyle/>
          <a:p>
            <a:pPr>
              <a:lnSpc>
                <a:spcPts val="4199"/>
              </a:lnSpc>
            </a:pPr>
            <a:r>
              <a:rPr lang="en-US" sz="2999">
                <a:solidFill>
                  <a:srgbClr val="383ABB"/>
                </a:solidFill>
                <a:latin typeface="Nunito 1 Semi-Bold"/>
              </a:rPr>
              <a:t>Podemos establecer los precios en función de un </a:t>
            </a:r>
            <a:r>
              <a:rPr lang="en-US" sz="2999" u="sng">
                <a:solidFill>
                  <a:srgbClr val="383ABB"/>
                </a:solidFill>
                <a:latin typeface="Nunito 1 Bold"/>
              </a:rPr>
              <a:t>MARGEN</a:t>
            </a:r>
            <a:r>
              <a:rPr lang="en-US" sz="2999">
                <a:solidFill>
                  <a:srgbClr val="383ABB"/>
                </a:solidFill>
                <a:latin typeface="Nunito 1 Semi-Bold"/>
              </a:rPr>
              <a:t> que añadimos a los costes de producción de nuestro producto, por ejemplo, si vendo viajes, le añado a la suma total de todos los productos un 5%. Otra opción es fijar precios en función de la </a:t>
            </a:r>
            <a:r>
              <a:rPr lang="en-US" sz="2999" u="sng">
                <a:solidFill>
                  <a:srgbClr val="383ABB"/>
                </a:solidFill>
                <a:latin typeface="Nunito 1 Semi-Bold"/>
              </a:rPr>
              <a:t>COMPETENCIA</a:t>
            </a:r>
            <a:r>
              <a:rPr lang="en-US" sz="2999">
                <a:solidFill>
                  <a:srgbClr val="383ABB"/>
                </a:solidFill>
                <a:latin typeface="Nunito 1 Semi-Bold"/>
              </a:rPr>
              <a:t>, para no parecer más caros o baratos y no entrar en una guerra de precios. Por último podemos </a:t>
            </a:r>
            <a:r>
              <a:rPr lang="en-US" sz="2999" u="sng">
                <a:solidFill>
                  <a:srgbClr val="383ABB"/>
                </a:solidFill>
                <a:latin typeface="Nunito 1 Semi-Bold"/>
              </a:rPr>
              <a:t>COMBINAR LOS DOS ANTERIORES</a:t>
            </a:r>
            <a:r>
              <a:rPr lang="en-US" sz="2999">
                <a:solidFill>
                  <a:srgbClr val="383ABB"/>
                </a:solidFill>
                <a:latin typeface="Nunito 1 Semi-Bold"/>
              </a:rPr>
              <a:t>. En cualquier caso el precio que cobremos deberá ser suficiente para asegurar la viabilidad de la empresa.</a:t>
            </a:r>
          </a:p>
          <a:p>
            <a:pPr marL="0" lvl="0" indent="0" algn="l">
              <a:lnSpc>
                <a:spcPts val="3359"/>
              </a:lnSpc>
            </a:pPr>
            <a:endParaRPr lang="en-US" sz="2999">
              <a:solidFill>
                <a:srgbClr val="383ABB"/>
              </a:solidFill>
              <a:latin typeface="Nunito 1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2008850" y="0"/>
            <a:ext cx="12759672" cy="2598333"/>
          </a:xfrm>
          <a:custGeom>
            <a:avLst/>
            <a:gdLst/>
            <a:ahLst/>
            <a:cxnLst/>
            <a:rect l="l" t="t" r="r" b="b"/>
            <a:pathLst>
              <a:path w="12759672" h="2598333">
                <a:moveTo>
                  <a:pt x="0" y="0"/>
                </a:moveTo>
                <a:lnTo>
                  <a:pt x="12759672" y="0"/>
                </a:lnTo>
                <a:lnTo>
                  <a:pt x="12759672" y="2598333"/>
                </a:lnTo>
                <a:lnTo>
                  <a:pt x="0" y="2598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Freeform 4"/>
          <p:cNvSpPr/>
          <p:nvPr/>
        </p:nvSpPr>
        <p:spPr>
          <a:xfrm>
            <a:off x="91217" y="110542"/>
            <a:ext cx="1583234" cy="1460534"/>
          </a:xfrm>
          <a:custGeom>
            <a:avLst/>
            <a:gdLst/>
            <a:ahLst/>
            <a:cxnLst/>
            <a:rect l="l" t="t" r="r" b="b"/>
            <a:pathLst>
              <a:path w="1583234" h="1460534">
                <a:moveTo>
                  <a:pt x="0" y="0"/>
                </a:moveTo>
                <a:lnTo>
                  <a:pt x="1583234" y="0"/>
                </a:lnTo>
                <a:lnTo>
                  <a:pt x="1583234" y="1460534"/>
                </a:lnTo>
                <a:lnTo>
                  <a:pt x="0" y="1460534"/>
                </a:lnTo>
                <a:lnTo>
                  <a:pt x="0" y="0"/>
                </a:lnTo>
                <a:close/>
              </a:path>
            </a:pathLst>
          </a:custGeom>
          <a:blipFill>
            <a:blip r:embed="rId5"/>
            <a:stretch>
              <a:fillRect/>
            </a:stretch>
          </a:blipFill>
          <a:ln cap="sq">
            <a:noFill/>
            <a:prstDash val="solid"/>
            <a:miter/>
          </a:ln>
        </p:spPr>
        <p:txBody>
          <a:bodyPr/>
          <a:lstStyle/>
          <a:p>
            <a:endParaRPr lang="es-ES"/>
          </a:p>
        </p:txBody>
      </p:sp>
      <p:sp>
        <p:nvSpPr>
          <p:cNvPr id="5" name="Freeform 5"/>
          <p:cNvSpPr/>
          <p:nvPr/>
        </p:nvSpPr>
        <p:spPr>
          <a:xfrm>
            <a:off x="14941734" y="-755941"/>
            <a:ext cx="2726194" cy="2726194"/>
          </a:xfrm>
          <a:custGeom>
            <a:avLst/>
            <a:gdLst/>
            <a:ahLst/>
            <a:cxnLst/>
            <a:rect l="l" t="t" r="r" b="b"/>
            <a:pathLst>
              <a:path w="2726194" h="2726194">
                <a:moveTo>
                  <a:pt x="0" y="0"/>
                </a:moveTo>
                <a:lnTo>
                  <a:pt x="2726194" y="0"/>
                </a:lnTo>
                <a:lnTo>
                  <a:pt x="2726194" y="2726194"/>
                </a:lnTo>
                <a:lnTo>
                  <a:pt x="0" y="2726194"/>
                </a:lnTo>
                <a:lnTo>
                  <a:pt x="0" y="0"/>
                </a:lnTo>
                <a:close/>
              </a:path>
            </a:pathLst>
          </a:custGeom>
          <a:blipFill>
            <a:blip r:embed="rId6"/>
            <a:stretch>
              <a:fillRect/>
            </a:stretch>
          </a:blipFill>
        </p:spPr>
        <p:txBody>
          <a:bodyPr/>
          <a:lstStyle/>
          <a:p>
            <a:endParaRPr lang="es-ES"/>
          </a:p>
        </p:txBody>
      </p:sp>
      <p:sp>
        <p:nvSpPr>
          <p:cNvPr id="6" name="Freeform 6"/>
          <p:cNvSpPr/>
          <p:nvPr/>
        </p:nvSpPr>
        <p:spPr>
          <a:xfrm>
            <a:off x="17434242" y="9024906"/>
            <a:ext cx="467373" cy="466788"/>
          </a:xfrm>
          <a:custGeom>
            <a:avLst/>
            <a:gdLst/>
            <a:ahLst/>
            <a:cxnLst/>
            <a:rect l="l" t="t" r="r" b="b"/>
            <a:pathLst>
              <a:path w="467373" h="466788">
                <a:moveTo>
                  <a:pt x="0" y="0"/>
                </a:moveTo>
                <a:lnTo>
                  <a:pt x="467372" y="0"/>
                </a:lnTo>
                <a:lnTo>
                  <a:pt x="467372" y="466788"/>
                </a:lnTo>
                <a:lnTo>
                  <a:pt x="0" y="466788"/>
                </a:lnTo>
                <a:lnTo>
                  <a:pt x="0" y="0"/>
                </a:lnTo>
                <a:close/>
              </a:path>
            </a:pathLst>
          </a:custGeom>
          <a:blipFill>
            <a:blip r:embed="rId7"/>
            <a:stretch>
              <a:fillRect/>
            </a:stretch>
          </a:blipFill>
        </p:spPr>
        <p:txBody>
          <a:bodyPr/>
          <a:lstStyle/>
          <a:p>
            <a:endParaRPr lang="es-ES"/>
          </a:p>
        </p:txBody>
      </p:sp>
      <p:sp>
        <p:nvSpPr>
          <p:cNvPr id="7" name="Freeform 7"/>
          <p:cNvSpPr/>
          <p:nvPr/>
        </p:nvSpPr>
        <p:spPr>
          <a:xfrm>
            <a:off x="17492710" y="195865"/>
            <a:ext cx="645751" cy="644944"/>
          </a:xfrm>
          <a:custGeom>
            <a:avLst/>
            <a:gdLst/>
            <a:ahLst/>
            <a:cxnLst/>
            <a:rect l="l" t="t" r="r" b="b"/>
            <a:pathLst>
              <a:path w="645751" h="644944">
                <a:moveTo>
                  <a:pt x="0" y="0"/>
                </a:moveTo>
                <a:lnTo>
                  <a:pt x="645751" y="0"/>
                </a:lnTo>
                <a:lnTo>
                  <a:pt x="645751" y="644944"/>
                </a:lnTo>
                <a:lnTo>
                  <a:pt x="0" y="644944"/>
                </a:lnTo>
                <a:lnTo>
                  <a:pt x="0" y="0"/>
                </a:lnTo>
                <a:close/>
              </a:path>
            </a:pathLst>
          </a:custGeom>
          <a:blipFill>
            <a:blip r:embed="rId8"/>
            <a:stretch>
              <a:fillRect/>
            </a:stretch>
          </a:blipFill>
        </p:spPr>
        <p:txBody>
          <a:bodyPr/>
          <a:lstStyle/>
          <a:p>
            <a:endParaRPr lang="es-ES"/>
          </a:p>
        </p:txBody>
      </p:sp>
      <p:sp>
        <p:nvSpPr>
          <p:cNvPr id="8" name="Freeform 8"/>
          <p:cNvSpPr/>
          <p:nvPr/>
        </p:nvSpPr>
        <p:spPr>
          <a:xfrm>
            <a:off x="3904466" y="2771847"/>
            <a:ext cx="10479067" cy="7515153"/>
          </a:xfrm>
          <a:custGeom>
            <a:avLst/>
            <a:gdLst/>
            <a:ahLst/>
            <a:cxnLst/>
            <a:rect l="l" t="t" r="r" b="b"/>
            <a:pathLst>
              <a:path w="10479067" h="7515153">
                <a:moveTo>
                  <a:pt x="0" y="0"/>
                </a:moveTo>
                <a:lnTo>
                  <a:pt x="10479068" y="0"/>
                </a:lnTo>
                <a:lnTo>
                  <a:pt x="10479068" y="7515153"/>
                </a:lnTo>
                <a:lnTo>
                  <a:pt x="0" y="7515153"/>
                </a:lnTo>
                <a:lnTo>
                  <a:pt x="0" y="0"/>
                </a:lnTo>
                <a:close/>
              </a:path>
            </a:pathLst>
          </a:custGeom>
          <a:blipFill>
            <a:blip r:embed="rId9"/>
            <a:stretch>
              <a:fillRect t="-812" b="-812"/>
            </a:stretch>
          </a:blipFill>
        </p:spPr>
        <p:txBody>
          <a:bodyPr/>
          <a:lstStyle/>
          <a:p>
            <a:endParaRPr lang="es-ES"/>
          </a:p>
        </p:txBody>
      </p:sp>
      <p:sp>
        <p:nvSpPr>
          <p:cNvPr id="9" name="TextBox 9"/>
          <p:cNvSpPr txBox="1"/>
          <p:nvPr/>
        </p:nvSpPr>
        <p:spPr>
          <a:xfrm>
            <a:off x="4321137" y="711931"/>
            <a:ext cx="9645726" cy="1586865"/>
          </a:xfrm>
          <a:prstGeom prst="rect">
            <a:avLst/>
          </a:prstGeom>
        </p:spPr>
        <p:txBody>
          <a:bodyPr lIns="0" tIns="0" rIns="0" bIns="0" rtlCol="0" anchor="t">
            <a:spAutoFit/>
          </a:bodyPr>
          <a:lstStyle/>
          <a:p>
            <a:pPr marL="0" lvl="0" indent="0" algn="ctr">
              <a:lnSpc>
                <a:spcPts val="6180"/>
              </a:lnSpc>
              <a:spcBef>
                <a:spcPct val="0"/>
              </a:spcBef>
            </a:pPr>
            <a:r>
              <a:rPr lang="en-US" sz="6000">
                <a:solidFill>
                  <a:srgbClr val="FFFFFF"/>
                </a:solidFill>
                <a:latin typeface="Nunito 1 Heavy"/>
              </a:rPr>
              <a:t>ESTRATEGIAS DE PRECIOS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17933685" y="4839516"/>
            <a:ext cx="443582" cy="443028"/>
          </a:xfrm>
          <a:custGeom>
            <a:avLst/>
            <a:gdLst/>
            <a:ahLst/>
            <a:cxnLst/>
            <a:rect l="l" t="t" r="r" b="b"/>
            <a:pathLst>
              <a:path w="443582" h="443028">
                <a:moveTo>
                  <a:pt x="0" y="0"/>
                </a:moveTo>
                <a:lnTo>
                  <a:pt x="443582" y="0"/>
                </a:lnTo>
                <a:lnTo>
                  <a:pt x="443582" y="443027"/>
                </a:lnTo>
                <a:lnTo>
                  <a:pt x="0" y="443027"/>
                </a:lnTo>
                <a:lnTo>
                  <a:pt x="0" y="0"/>
                </a:lnTo>
                <a:close/>
              </a:path>
            </a:pathLst>
          </a:custGeom>
          <a:blipFill>
            <a:blip r:embed="rId3"/>
            <a:stretch>
              <a:fillRect/>
            </a:stretch>
          </a:blipFill>
        </p:spPr>
        <p:txBody>
          <a:bodyPr/>
          <a:lstStyle/>
          <a:p>
            <a:endParaRPr lang="es-ES"/>
          </a:p>
        </p:txBody>
      </p:sp>
      <p:sp>
        <p:nvSpPr>
          <p:cNvPr id="4" name="Freeform 4"/>
          <p:cNvSpPr/>
          <p:nvPr/>
        </p:nvSpPr>
        <p:spPr>
          <a:xfrm>
            <a:off x="12403251" y="2940273"/>
            <a:ext cx="405655" cy="405148"/>
          </a:xfrm>
          <a:custGeom>
            <a:avLst/>
            <a:gdLst/>
            <a:ahLst/>
            <a:cxnLst/>
            <a:rect l="l" t="t" r="r" b="b"/>
            <a:pathLst>
              <a:path w="405655" h="405148">
                <a:moveTo>
                  <a:pt x="0" y="0"/>
                </a:moveTo>
                <a:lnTo>
                  <a:pt x="405655" y="0"/>
                </a:lnTo>
                <a:lnTo>
                  <a:pt x="405655" y="405147"/>
                </a:lnTo>
                <a:lnTo>
                  <a:pt x="0" y="405147"/>
                </a:lnTo>
                <a:lnTo>
                  <a:pt x="0" y="0"/>
                </a:lnTo>
                <a:close/>
              </a:path>
            </a:pathLst>
          </a:custGeom>
          <a:blipFill>
            <a:blip r:embed="rId4"/>
            <a:stretch>
              <a:fillRect/>
            </a:stretch>
          </a:blipFill>
          <a:ln cap="sq">
            <a:noFill/>
            <a:prstDash val="solid"/>
            <a:miter/>
          </a:ln>
        </p:spPr>
        <p:txBody>
          <a:bodyPr/>
          <a:lstStyle/>
          <a:p>
            <a:endParaRPr lang="es-ES"/>
          </a:p>
        </p:txBody>
      </p:sp>
      <p:sp>
        <p:nvSpPr>
          <p:cNvPr id="5" name="Freeform 5"/>
          <p:cNvSpPr/>
          <p:nvPr/>
        </p:nvSpPr>
        <p:spPr>
          <a:xfrm>
            <a:off x="16152890" y="324230"/>
            <a:ext cx="417360" cy="416838"/>
          </a:xfrm>
          <a:custGeom>
            <a:avLst/>
            <a:gdLst/>
            <a:ahLst/>
            <a:cxnLst/>
            <a:rect l="l" t="t" r="r" b="b"/>
            <a:pathLst>
              <a:path w="417360" h="416838">
                <a:moveTo>
                  <a:pt x="0" y="0"/>
                </a:moveTo>
                <a:lnTo>
                  <a:pt x="417360" y="0"/>
                </a:lnTo>
                <a:lnTo>
                  <a:pt x="417360" y="416838"/>
                </a:lnTo>
                <a:lnTo>
                  <a:pt x="0" y="416838"/>
                </a:lnTo>
                <a:lnTo>
                  <a:pt x="0" y="0"/>
                </a:lnTo>
                <a:close/>
              </a:path>
            </a:pathLst>
          </a:custGeom>
          <a:blipFill>
            <a:blip r:embed="rId5"/>
            <a:stretch>
              <a:fillRect/>
            </a:stretch>
          </a:blipFill>
        </p:spPr>
        <p:txBody>
          <a:bodyPr/>
          <a:lstStyle/>
          <a:p>
            <a:endParaRPr lang="es-ES"/>
          </a:p>
        </p:txBody>
      </p:sp>
      <p:sp>
        <p:nvSpPr>
          <p:cNvPr id="6" name="Freeform 6"/>
          <p:cNvSpPr/>
          <p:nvPr/>
        </p:nvSpPr>
        <p:spPr>
          <a:xfrm rot="1847939">
            <a:off x="11315641" y="-711160"/>
            <a:ext cx="2560469" cy="2070779"/>
          </a:xfrm>
          <a:custGeom>
            <a:avLst/>
            <a:gdLst/>
            <a:ahLst/>
            <a:cxnLst/>
            <a:rect l="l" t="t" r="r" b="b"/>
            <a:pathLst>
              <a:path w="2560469" h="2070779">
                <a:moveTo>
                  <a:pt x="0" y="0"/>
                </a:moveTo>
                <a:lnTo>
                  <a:pt x="2560469" y="0"/>
                </a:lnTo>
                <a:lnTo>
                  <a:pt x="2560469" y="2070779"/>
                </a:lnTo>
                <a:lnTo>
                  <a:pt x="0" y="2070779"/>
                </a:lnTo>
                <a:lnTo>
                  <a:pt x="0" y="0"/>
                </a:lnTo>
                <a:close/>
              </a:path>
            </a:pathLst>
          </a:custGeom>
          <a:blipFill>
            <a:blip r:embed="rId6"/>
            <a:stretch>
              <a:fillRect/>
            </a:stretch>
          </a:blipFill>
        </p:spPr>
        <p:txBody>
          <a:bodyPr/>
          <a:lstStyle/>
          <a:p>
            <a:endParaRPr lang="es-ES"/>
          </a:p>
        </p:txBody>
      </p:sp>
      <p:sp>
        <p:nvSpPr>
          <p:cNvPr id="7" name="Freeform 7"/>
          <p:cNvSpPr/>
          <p:nvPr/>
        </p:nvSpPr>
        <p:spPr>
          <a:xfrm>
            <a:off x="17408988" y="6680943"/>
            <a:ext cx="2929329" cy="2896374"/>
          </a:xfrm>
          <a:custGeom>
            <a:avLst/>
            <a:gdLst/>
            <a:ahLst/>
            <a:cxnLst/>
            <a:rect l="l" t="t" r="r" b="b"/>
            <a:pathLst>
              <a:path w="2929329" h="2896374">
                <a:moveTo>
                  <a:pt x="0" y="0"/>
                </a:moveTo>
                <a:lnTo>
                  <a:pt x="2929329" y="0"/>
                </a:lnTo>
                <a:lnTo>
                  <a:pt x="2929329" y="2896374"/>
                </a:lnTo>
                <a:lnTo>
                  <a:pt x="0" y="2896374"/>
                </a:lnTo>
                <a:lnTo>
                  <a:pt x="0" y="0"/>
                </a:lnTo>
                <a:close/>
              </a:path>
            </a:pathLst>
          </a:custGeom>
          <a:blipFill>
            <a:blip r:embed="rId7"/>
            <a:stretch>
              <a:fillRect/>
            </a:stretch>
          </a:blipFill>
          <a:ln cap="sq">
            <a:noFill/>
            <a:prstDash val="solid"/>
            <a:miter/>
          </a:ln>
        </p:spPr>
        <p:txBody>
          <a:bodyPr/>
          <a:lstStyle/>
          <a:p>
            <a:endParaRPr lang="es-ES"/>
          </a:p>
        </p:txBody>
      </p:sp>
      <p:sp>
        <p:nvSpPr>
          <p:cNvPr id="8" name="Freeform 8"/>
          <p:cNvSpPr/>
          <p:nvPr/>
        </p:nvSpPr>
        <p:spPr>
          <a:xfrm>
            <a:off x="10593825" y="8625233"/>
            <a:ext cx="2215081" cy="2215081"/>
          </a:xfrm>
          <a:custGeom>
            <a:avLst/>
            <a:gdLst/>
            <a:ahLst/>
            <a:cxnLst/>
            <a:rect l="l" t="t" r="r" b="b"/>
            <a:pathLst>
              <a:path w="2215081" h="2215081">
                <a:moveTo>
                  <a:pt x="0" y="0"/>
                </a:moveTo>
                <a:lnTo>
                  <a:pt x="2215081" y="0"/>
                </a:lnTo>
                <a:lnTo>
                  <a:pt x="2215081" y="2215081"/>
                </a:lnTo>
                <a:lnTo>
                  <a:pt x="0" y="2215081"/>
                </a:lnTo>
                <a:lnTo>
                  <a:pt x="0" y="0"/>
                </a:lnTo>
                <a:close/>
              </a:path>
            </a:pathLst>
          </a:custGeom>
          <a:blipFill>
            <a:blip r:embed="rId8"/>
            <a:stretch>
              <a:fillRect/>
            </a:stretch>
          </a:blipFill>
        </p:spPr>
        <p:txBody>
          <a:bodyPr/>
          <a:lstStyle/>
          <a:p>
            <a:endParaRPr lang="es-ES"/>
          </a:p>
        </p:txBody>
      </p:sp>
      <p:sp>
        <p:nvSpPr>
          <p:cNvPr id="9" name="Freeform 9"/>
          <p:cNvSpPr/>
          <p:nvPr/>
        </p:nvSpPr>
        <p:spPr>
          <a:xfrm>
            <a:off x="871889" y="2421177"/>
            <a:ext cx="9369430" cy="6677142"/>
          </a:xfrm>
          <a:custGeom>
            <a:avLst/>
            <a:gdLst/>
            <a:ahLst/>
            <a:cxnLst/>
            <a:rect l="l" t="t" r="r" b="b"/>
            <a:pathLst>
              <a:path w="9369430" h="6677142">
                <a:moveTo>
                  <a:pt x="0" y="0"/>
                </a:moveTo>
                <a:lnTo>
                  <a:pt x="9369430" y="0"/>
                </a:lnTo>
                <a:lnTo>
                  <a:pt x="9369430" y="6677142"/>
                </a:lnTo>
                <a:lnTo>
                  <a:pt x="0" y="6677142"/>
                </a:lnTo>
                <a:lnTo>
                  <a:pt x="0" y="0"/>
                </a:lnTo>
                <a:close/>
              </a:path>
            </a:pathLst>
          </a:custGeom>
          <a:blipFill>
            <a:blip r:embed="rId9"/>
            <a:stretch>
              <a:fillRect/>
            </a:stretch>
          </a:blipFill>
        </p:spPr>
        <p:txBody>
          <a:bodyPr/>
          <a:lstStyle/>
          <a:p>
            <a:endParaRPr lang="es-ES"/>
          </a:p>
        </p:txBody>
      </p:sp>
      <p:sp>
        <p:nvSpPr>
          <p:cNvPr id="10" name="Freeform 10"/>
          <p:cNvSpPr/>
          <p:nvPr/>
        </p:nvSpPr>
        <p:spPr>
          <a:xfrm>
            <a:off x="519382" y="3817601"/>
            <a:ext cx="10074443" cy="5930346"/>
          </a:xfrm>
          <a:custGeom>
            <a:avLst/>
            <a:gdLst/>
            <a:ahLst/>
            <a:cxnLst/>
            <a:rect l="l" t="t" r="r" b="b"/>
            <a:pathLst>
              <a:path w="10074443" h="5930346">
                <a:moveTo>
                  <a:pt x="0" y="0"/>
                </a:moveTo>
                <a:lnTo>
                  <a:pt x="10074443" y="0"/>
                </a:lnTo>
                <a:lnTo>
                  <a:pt x="10074443" y="5930346"/>
                </a:lnTo>
                <a:lnTo>
                  <a:pt x="0" y="5930346"/>
                </a:lnTo>
                <a:lnTo>
                  <a:pt x="0" y="0"/>
                </a:lnTo>
                <a:close/>
              </a:path>
            </a:pathLst>
          </a:custGeom>
          <a:blipFill>
            <a:blip r:embed="rId10"/>
            <a:stretch>
              <a:fillRect/>
            </a:stretch>
          </a:blipFill>
        </p:spPr>
        <p:txBody>
          <a:bodyPr/>
          <a:lstStyle/>
          <a:p>
            <a:endParaRPr lang="es-ES"/>
          </a:p>
        </p:txBody>
      </p:sp>
      <p:sp>
        <p:nvSpPr>
          <p:cNvPr id="11" name="Freeform 11"/>
          <p:cNvSpPr/>
          <p:nvPr/>
        </p:nvSpPr>
        <p:spPr>
          <a:xfrm>
            <a:off x="11866867" y="2421177"/>
            <a:ext cx="6066817" cy="5922730"/>
          </a:xfrm>
          <a:custGeom>
            <a:avLst/>
            <a:gdLst/>
            <a:ahLst/>
            <a:cxnLst/>
            <a:rect l="l" t="t" r="r" b="b"/>
            <a:pathLst>
              <a:path w="6066817" h="5922730">
                <a:moveTo>
                  <a:pt x="0" y="0"/>
                </a:moveTo>
                <a:lnTo>
                  <a:pt x="6066818" y="0"/>
                </a:lnTo>
                <a:lnTo>
                  <a:pt x="6066818" y="5922730"/>
                </a:lnTo>
                <a:lnTo>
                  <a:pt x="0" y="5922730"/>
                </a:lnTo>
                <a:lnTo>
                  <a:pt x="0" y="0"/>
                </a:lnTo>
                <a:close/>
              </a:path>
            </a:pathLst>
          </a:custGeom>
          <a:blipFill>
            <a:blip r:embed="rId11"/>
            <a:stretch>
              <a:fillRect/>
            </a:stretch>
          </a:blipFill>
        </p:spPr>
        <p:txBody>
          <a:bodyPr/>
          <a:lstStyle/>
          <a:p>
            <a:endParaRPr lang="es-ES"/>
          </a:p>
        </p:txBody>
      </p:sp>
      <p:sp>
        <p:nvSpPr>
          <p:cNvPr id="12" name="TextBox 12"/>
          <p:cNvSpPr txBox="1"/>
          <p:nvPr/>
        </p:nvSpPr>
        <p:spPr>
          <a:xfrm>
            <a:off x="1028700" y="1322031"/>
            <a:ext cx="6909010" cy="1099146"/>
          </a:xfrm>
          <a:prstGeom prst="rect">
            <a:avLst/>
          </a:prstGeom>
        </p:spPr>
        <p:txBody>
          <a:bodyPr lIns="0" tIns="0" rIns="0" bIns="0" rtlCol="0" anchor="t">
            <a:spAutoFit/>
          </a:bodyPr>
          <a:lstStyle/>
          <a:p>
            <a:pPr marL="0" lvl="0" indent="0" algn="l">
              <a:lnSpc>
                <a:spcPts val="8359"/>
              </a:lnSpc>
              <a:spcBef>
                <a:spcPct val="0"/>
              </a:spcBef>
            </a:pPr>
            <a:r>
              <a:rPr lang="en-US" sz="8115">
                <a:solidFill>
                  <a:srgbClr val="383ABB"/>
                </a:solidFill>
                <a:latin typeface="Nunito 1 Heavy"/>
              </a:rPr>
              <a:t>PROMOCIÓN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dirty="0"/>
          </a:p>
        </p:txBody>
      </p:sp>
      <p:grpSp>
        <p:nvGrpSpPr>
          <p:cNvPr id="3" name="Group 3"/>
          <p:cNvGrpSpPr/>
          <p:nvPr/>
        </p:nvGrpSpPr>
        <p:grpSpPr>
          <a:xfrm>
            <a:off x="7184825" y="1387564"/>
            <a:ext cx="2301703" cy="1392337"/>
            <a:chOff x="0" y="0"/>
            <a:chExt cx="3068937" cy="1856449"/>
          </a:xfrm>
        </p:grpSpPr>
        <p:sp>
          <p:nvSpPr>
            <p:cNvPr id="4" name="Freeform 4"/>
            <p:cNvSpPr/>
            <p:nvPr/>
          </p:nvSpPr>
          <p:spPr>
            <a:xfrm>
              <a:off x="0" y="0"/>
              <a:ext cx="290397" cy="290034"/>
            </a:xfrm>
            <a:custGeom>
              <a:avLst/>
              <a:gdLst/>
              <a:ahLst/>
              <a:cxnLst/>
              <a:rect l="l" t="t" r="r" b="b"/>
              <a:pathLst>
                <a:path w="290397" h="290034">
                  <a:moveTo>
                    <a:pt x="0" y="0"/>
                  </a:moveTo>
                  <a:lnTo>
                    <a:pt x="290397" y="0"/>
                  </a:lnTo>
                  <a:lnTo>
                    <a:pt x="290397" y="290034"/>
                  </a:lnTo>
                  <a:lnTo>
                    <a:pt x="0" y="290034"/>
                  </a:lnTo>
                  <a:lnTo>
                    <a:pt x="0" y="0"/>
                  </a:lnTo>
                  <a:close/>
                </a:path>
              </a:pathLst>
            </a:custGeom>
            <a:blipFill>
              <a:blip r:embed="rId3"/>
              <a:stretch>
                <a:fillRect/>
              </a:stretch>
            </a:blipFill>
          </p:spPr>
          <p:txBody>
            <a:bodyPr/>
            <a:lstStyle/>
            <a:p>
              <a:endParaRPr lang="es-ES"/>
            </a:p>
          </p:txBody>
        </p:sp>
        <p:sp>
          <p:nvSpPr>
            <p:cNvPr id="5" name="Freeform 5"/>
            <p:cNvSpPr/>
            <p:nvPr/>
          </p:nvSpPr>
          <p:spPr>
            <a:xfrm>
              <a:off x="2812605" y="1600437"/>
              <a:ext cx="256332" cy="256012"/>
            </a:xfrm>
            <a:custGeom>
              <a:avLst/>
              <a:gdLst/>
              <a:ahLst/>
              <a:cxnLst/>
              <a:rect l="l" t="t" r="r" b="b"/>
              <a:pathLst>
                <a:path w="256332" h="256012">
                  <a:moveTo>
                    <a:pt x="0" y="0"/>
                  </a:moveTo>
                  <a:lnTo>
                    <a:pt x="256332" y="0"/>
                  </a:lnTo>
                  <a:lnTo>
                    <a:pt x="256332" y="256012"/>
                  </a:lnTo>
                  <a:lnTo>
                    <a:pt x="0" y="256012"/>
                  </a:lnTo>
                  <a:lnTo>
                    <a:pt x="0" y="0"/>
                  </a:lnTo>
                  <a:close/>
                </a:path>
              </a:pathLst>
            </a:custGeom>
            <a:blipFill>
              <a:blip r:embed="rId4"/>
              <a:stretch>
                <a:fillRect/>
              </a:stretch>
            </a:blipFill>
            <a:ln cap="sq">
              <a:noFill/>
              <a:prstDash val="solid"/>
              <a:miter/>
            </a:ln>
          </p:spPr>
          <p:txBody>
            <a:bodyPr/>
            <a:lstStyle/>
            <a:p>
              <a:endParaRPr lang="es-ES"/>
            </a:p>
          </p:txBody>
        </p:sp>
      </p:grpSp>
      <p:grpSp>
        <p:nvGrpSpPr>
          <p:cNvPr id="6" name="Group 6"/>
          <p:cNvGrpSpPr/>
          <p:nvPr/>
        </p:nvGrpSpPr>
        <p:grpSpPr>
          <a:xfrm>
            <a:off x="1333227" y="1426199"/>
            <a:ext cx="2951942" cy="1427422"/>
            <a:chOff x="0" y="0"/>
            <a:chExt cx="3935922" cy="1903230"/>
          </a:xfrm>
        </p:grpSpPr>
        <p:sp>
          <p:nvSpPr>
            <p:cNvPr id="7" name="Freeform 7"/>
            <p:cNvSpPr/>
            <p:nvPr/>
          </p:nvSpPr>
          <p:spPr>
            <a:xfrm>
              <a:off x="0" y="1293892"/>
              <a:ext cx="324057" cy="323652"/>
            </a:xfrm>
            <a:custGeom>
              <a:avLst/>
              <a:gdLst/>
              <a:ahLst/>
              <a:cxnLst/>
              <a:rect l="l" t="t" r="r" b="b"/>
              <a:pathLst>
                <a:path w="324057" h="323652">
                  <a:moveTo>
                    <a:pt x="0" y="0"/>
                  </a:moveTo>
                  <a:lnTo>
                    <a:pt x="324057" y="0"/>
                  </a:lnTo>
                  <a:lnTo>
                    <a:pt x="324057" y="323651"/>
                  </a:lnTo>
                  <a:lnTo>
                    <a:pt x="0" y="323651"/>
                  </a:lnTo>
                  <a:lnTo>
                    <a:pt x="0" y="0"/>
                  </a:lnTo>
                  <a:close/>
                </a:path>
              </a:pathLst>
            </a:custGeom>
            <a:blipFill>
              <a:blip r:embed="rId3"/>
              <a:stretch>
                <a:fillRect/>
              </a:stretch>
            </a:blipFill>
          </p:spPr>
          <p:txBody>
            <a:bodyPr/>
            <a:lstStyle/>
            <a:p>
              <a:endParaRPr lang="es-ES"/>
            </a:p>
          </p:txBody>
        </p:sp>
        <p:sp>
          <p:nvSpPr>
            <p:cNvPr id="8" name="Freeform 8"/>
            <p:cNvSpPr/>
            <p:nvPr/>
          </p:nvSpPr>
          <p:spPr>
            <a:xfrm>
              <a:off x="3649878" y="1617543"/>
              <a:ext cx="286044" cy="285686"/>
            </a:xfrm>
            <a:custGeom>
              <a:avLst/>
              <a:gdLst/>
              <a:ahLst/>
              <a:cxnLst/>
              <a:rect l="l" t="t" r="r" b="b"/>
              <a:pathLst>
                <a:path w="286044" h="285686">
                  <a:moveTo>
                    <a:pt x="0" y="0"/>
                  </a:moveTo>
                  <a:lnTo>
                    <a:pt x="286044" y="0"/>
                  </a:lnTo>
                  <a:lnTo>
                    <a:pt x="286044" y="285687"/>
                  </a:lnTo>
                  <a:lnTo>
                    <a:pt x="0" y="285687"/>
                  </a:lnTo>
                  <a:lnTo>
                    <a:pt x="0" y="0"/>
                  </a:lnTo>
                  <a:close/>
                </a:path>
              </a:pathLst>
            </a:custGeom>
            <a:blipFill>
              <a:blip r:embed="rId4"/>
              <a:stretch>
                <a:fillRect/>
              </a:stretch>
            </a:blipFill>
            <a:ln cap="sq">
              <a:noFill/>
              <a:prstDash val="solid"/>
              <a:miter/>
            </a:ln>
          </p:spPr>
          <p:txBody>
            <a:bodyPr/>
            <a:lstStyle/>
            <a:p>
              <a:endParaRPr lang="es-ES"/>
            </a:p>
          </p:txBody>
        </p:sp>
        <p:sp>
          <p:nvSpPr>
            <p:cNvPr id="9" name="Freeform 9"/>
            <p:cNvSpPr/>
            <p:nvPr/>
          </p:nvSpPr>
          <p:spPr>
            <a:xfrm>
              <a:off x="736893" y="0"/>
              <a:ext cx="401600" cy="401098"/>
            </a:xfrm>
            <a:custGeom>
              <a:avLst/>
              <a:gdLst/>
              <a:ahLst/>
              <a:cxnLst/>
              <a:rect l="l" t="t" r="r" b="b"/>
              <a:pathLst>
                <a:path w="401600" h="401098">
                  <a:moveTo>
                    <a:pt x="0" y="0"/>
                  </a:moveTo>
                  <a:lnTo>
                    <a:pt x="401601" y="0"/>
                  </a:lnTo>
                  <a:lnTo>
                    <a:pt x="401601" y="401098"/>
                  </a:lnTo>
                  <a:lnTo>
                    <a:pt x="0" y="401098"/>
                  </a:lnTo>
                  <a:lnTo>
                    <a:pt x="0" y="0"/>
                  </a:lnTo>
                  <a:close/>
                </a:path>
              </a:pathLst>
            </a:custGeom>
            <a:blipFill>
              <a:blip r:embed="rId5"/>
              <a:stretch>
                <a:fillRect/>
              </a:stretch>
            </a:blipFill>
          </p:spPr>
          <p:txBody>
            <a:bodyPr/>
            <a:lstStyle/>
            <a:p>
              <a:endParaRPr lang="es-ES"/>
            </a:p>
          </p:txBody>
        </p:sp>
      </p:grpSp>
      <p:grpSp>
        <p:nvGrpSpPr>
          <p:cNvPr id="10" name="Group 10"/>
          <p:cNvGrpSpPr/>
          <p:nvPr/>
        </p:nvGrpSpPr>
        <p:grpSpPr>
          <a:xfrm>
            <a:off x="13446297" y="1274867"/>
            <a:ext cx="2221285" cy="1750940"/>
            <a:chOff x="0" y="0"/>
            <a:chExt cx="2961714" cy="2334587"/>
          </a:xfrm>
        </p:grpSpPr>
        <p:sp>
          <p:nvSpPr>
            <p:cNvPr id="11" name="Freeform 11"/>
            <p:cNvSpPr/>
            <p:nvPr/>
          </p:nvSpPr>
          <p:spPr>
            <a:xfrm>
              <a:off x="292004" y="2148427"/>
              <a:ext cx="186393" cy="186160"/>
            </a:xfrm>
            <a:custGeom>
              <a:avLst/>
              <a:gdLst/>
              <a:ahLst/>
              <a:cxnLst/>
              <a:rect l="l" t="t" r="r" b="b"/>
              <a:pathLst>
                <a:path w="186393" h="186160">
                  <a:moveTo>
                    <a:pt x="0" y="0"/>
                  </a:moveTo>
                  <a:lnTo>
                    <a:pt x="186393" y="0"/>
                  </a:lnTo>
                  <a:lnTo>
                    <a:pt x="186393" y="186160"/>
                  </a:lnTo>
                  <a:lnTo>
                    <a:pt x="0" y="186160"/>
                  </a:lnTo>
                  <a:lnTo>
                    <a:pt x="0" y="0"/>
                  </a:lnTo>
                  <a:close/>
                </a:path>
              </a:pathLst>
            </a:custGeom>
            <a:blipFill>
              <a:blip r:embed="rId3"/>
              <a:stretch>
                <a:fillRect/>
              </a:stretch>
            </a:blipFill>
          </p:spPr>
          <p:txBody>
            <a:bodyPr/>
            <a:lstStyle/>
            <a:p>
              <a:endParaRPr lang="es-ES"/>
            </a:p>
          </p:txBody>
        </p:sp>
        <p:sp>
          <p:nvSpPr>
            <p:cNvPr id="12" name="Freeform 12"/>
            <p:cNvSpPr/>
            <p:nvPr/>
          </p:nvSpPr>
          <p:spPr>
            <a:xfrm>
              <a:off x="2718925" y="0"/>
              <a:ext cx="242788" cy="242485"/>
            </a:xfrm>
            <a:custGeom>
              <a:avLst/>
              <a:gdLst/>
              <a:ahLst/>
              <a:cxnLst/>
              <a:rect l="l" t="t" r="r" b="b"/>
              <a:pathLst>
                <a:path w="242788" h="242485">
                  <a:moveTo>
                    <a:pt x="0" y="0"/>
                  </a:moveTo>
                  <a:lnTo>
                    <a:pt x="242789" y="0"/>
                  </a:lnTo>
                  <a:lnTo>
                    <a:pt x="242789" y="242485"/>
                  </a:lnTo>
                  <a:lnTo>
                    <a:pt x="0" y="242485"/>
                  </a:lnTo>
                  <a:lnTo>
                    <a:pt x="0" y="0"/>
                  </a:lnTo>
                  <a:close/>
                </a:path>
              </a:pathLst>
            </a:custGeom>
            <a:blipFill>
              <a:blip r:embed="rId4"/>
              <a:stretch>
                <a:fillRect/>
              </a:stretch>
            </a:blipFill>
            <a:ln cap="sq">
              <a:noFill/>
              <a:prstDash val="solid"/>
              <a:miter/>
            </a:ln>
          </p:spPr>
          <p:txBody>
            <a:bodyPr/>
            <a:lstStyle/>
            <a:p>
              <a:endParaRPr lang="es-ES"/>
            </a:p>
          </p:txBody>
        </p:sp>
        <p:sp>
          <p:nvSpPr>
            <p:cNvPr id="13" name="Freeform 13"/>
            <p:cNvSpPr/>
            <p:nvPr/>
          </p:nvSpPr>
          <p:spPr>
            <a:xfrm>
              <a:off x="0" y="461687"/>
              <a:ext cx="340871" cy="340445"/>
            </a:xfrm>
            <a:custGeom>
              <a:avLst/>
              <a:gdLst/>
              <a:ahLst/>
              <a:cxnLst/>
              <a:rect l="l" t="t" r="r" b="b"/>
              <a:pathLst>
                <a:path w="340871" h="340445">
                  <a:moveTo>
                    <a:pt x="0" y="0"/>
                  </a:moveTo>
                  <a:lnTo>
                    <a:pt x="340871" y="0"/>
                  </a:lnTo>
                  <a:lnTo>
                    <a:pt x="340871" y="340445"/>
                  </a:lnTo>
                  <a:lnTo>
                    <a:pt x="0" y="340445"/>
                  </a:lnTo>
                  <a:lnTo>
                    <a:pt x="0" y="0"/>
                  </a:lnTo>
                  <a:close/>
                </a:path>
              </a:pathLst>
            </a:custGeom>
            <a:blipFill>
              <a:blip r:embed="rId5"/>
              <a:stretch>
                <a:fillRect/>
              </a:stretch>
            </a:blipFill>
          </p:spPr>
          <p:txBody>
            <a:bodyPr/>
            <a:lstStyle/>
            <a:p>
              <a:endParaRPr lang="es-ES"/>
            </a:p>
          </p:txBody>
        </p:sp>
      </p:grpSp>
      <p:sp>
        <p:nvSpPr>
          <p:cNvPr id="14" name="Freeform 14"/>
          <p:cNvSpPr/>
          <p:nvPr/>
        </p:nvSpPr>
        <p:spPr>
          <a:xfrm>
            <a:off x="2063633" y="1493133"/>
            <a:ext cx="1491130" cy="1293555"/>
          </a:xfrm>
          <a:custGeom>
            <a:avLst/>
            <a:gdLst/>
            <a:ahLst/>
            <a:cxnLst/>
            <a:rect l="l" t="t" r="r" b="b"/>
            <a:pathLst>
              <a:path w="1491130" h="1293555">
                <a:moveTo>
                  <a:pt x="0" y="0"/>
                </a:moveTo>
                <a:lnTo>
                  <a:pt x="1491130" y="0"/>
                </a:lnTo>
                <a:lnTo>
                  <a:pt x="1491130" y="1293555"/>
                </a:lnTo>
                <a:lnTo>
                  <a:pt x="0" y="12935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15" name="Freeform 15"/>
          <p:cNvSpPr/>
          <p:nvPr/>
        </p:nvSpPr>
        <p:spPr>
          <a:xfrm>
            <a:off x="7527353" y="1461284"/>
            <a:ext cx="1616647" cy="1392337"/>
          </a:xfrm>
          <a:custGeom>
            <a:avLst/>
            <a:gdLst/>
            <a:ahLst/>
            <a:cxnLst/>
            <a:rect l="l" t="t" r="r" b="b"/>
            <a:pathLst>
              <a:path w="1616647" h="1392337">
                <a:moveTo>
                  <a:pt x="0" y="0"/>
                </a:moveTo>
                <a:lnTo>
                  <a:pt x="1616647" y="0"/>
                </a:lnTo>
                <a:lnTo>
                  <a:pt x="1616647" y="1392337"/>
                </a:lnTo>
                <a:lnTo>
                  <a:pt x="0" y="1392337"/>
                </a:lnTo>
                <a:lnTo>
                  <a:pt x="0" y="0"/>
                </a:lnTo>
                <a:close/>
              </a:path>
            </a:pathLst>
          </a:custGeom>
          <a:blipFill>
            <a:blip r:embed="rId8"/>
            <a:stretch>
              <a:fillRect/>
            </a:stretch>
          </a:blipFill>
        </p:spPr>
        <p:txBody>
          <a:bodyPr/>
          <a:lstStyle/>
          <a:p>
            <a:endParaRPr lang="es-ES"/>
          </a:p>
        </p:txBody>
      </p:sp>
      <p:sp>
        <p:nvSpPr>
          <p:cNvPr id="16" name="Freeform 16"/>
          <p:cNvSpPr/>
          <p:nvPr/>
        </p:nvSpPr>
        <p:spPr>
          <a:xfrm>
            <a:off x="13837700" y="1380777"/>
            <a:ext cx="1505662" cy="1405911"/>
          </a:xfrm>
          <a:custGeom>
            <a:avLst/>
            <a:gdLst/>
            <a:ahLst/>
            <a:cxnLst/>
            <a:rect l="l" t="t" r="r" b="b"/>
            <a:pathLst>
              <a:path w="1505662" h="1405911">
                <a:moveTo>
                  <a:pt x="0" y="0"/>
                </a:moveTo>
                <a:lnTo>
                  <a:pt x="1505662" y="0"/>
                </a:lnTo>
                <a:lnTo>
                  <a:pt x="1505662" y="1405911"/>
                </a:lnTo>
                <a:lnTo>
                  <a:pt x="0" y="14059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17" name="TextBox 17"/>
          <p:cNvSpPr txBox="1"/>
          <p:nvPr/>
        </p:nvSpPr>
        <p:spPr>
          <a:xfrm>
            <a:off x="618448" y="3216307"/>
            <a:ext cx="4381500" cy="272229"/>
          </a:xfrm>
          <a:prstGeom prst="rect">
            <a:avLst/>
          </a:prstGeom>
        </p:spPr>
        <p:txBody>
          <a:bodyPr lIns="0" tIns="0" rIns="0" bIns="0" rtlCol="0" anchor="t">
            <a:spAutoFit/>
          </a:bodyPr>
          <a:lstStyle/>
          <a:p>
            <a:pPr marL="0" lvl="0" indent="0" algn="ctr">
              <a:lnSpc>
                <a:spcPts val="1531"/>
              </a:lnSpc>
              <a:spcBef>
                <a:spcPct val="0"/>
              </a:spcBef>
            </a:pPr>
            <a:r>
              <a:rPr lang="en-US" sz="3062" dirty="0">
                <a:solidFill>
                  <a:srgbClr val="383ABB"/>
                </a:solidFill>
                <a:latin typeface="Nunito 1 Ultra-Bold"/>
              </a:rPr>
              <a:t>PUBLICIDAD</a:t>
            </a:r>
          </a:p>
        </p:txBody>
      </p:sp>
      <p:sp>
        <p:nvSpPr>
          <p:cNvPr id="18" name="TextBox 18"/>
          <p:cNvSpPr txBox="1"/>
          <p:nvPr/>
        </p:nvSpPr>
        <p:spPr>
          <a:xfrm>
            <a:off x="618448" y="3923394"/>
            <a:ext cx="4381500" cy="6330950"/>
          </a:xfrm>
          <a:prstGeom prst="rect">
            <a:avLst/>
          </a:prstGeom>
        </p:spPr>
        <p:txBody>
          <a:bodyPr lIns="0" tIns="0" rIns="0" bIns="0" rtlCol="0" anchor="t">
            <a:spAutoFit/>
          </a:bodyPr>
          <a:lstStyle/>
          <a:p>
            <a:pPr>
              <a:lnSpc>
                <a:spcPts val="2800"/>
              </a:lnSpc>
            </a:pPr>
            <a:r>
              <a:rPr lang="en-US" sz="2000" dirty="0">
                <a:solidFill>
                  <a:srgbClr val="383ABB"/>
                </a:solidFill>
                <a:latin typeface="Nunito 1 Bold"/>
              </a:rPr>
              <a:t>La </a:t>
            </a:r>
            <a:r>
              <a:rPr lang="en-US" sz="2000" dirty="0" err="1">
                <a:solidFill>
                  <a:srgbClr val="383ABB"/>
                </a:solidFill>
                <a:latin typeface="Nunito 1 Bold"/>
              </a:rPr>
              <a:t>publicidad</a:t>
            </a:r>
            <a:r>
              <a:rPr lang="en-US" sz="2000" dirty="0">
                <a:solidFill>
                  <a:srgbClr val="383ABB"/>
                </a:solidFill>
                <a:latin typeface="Nunito 1 Bold"/>
              </a:rPr>
              <a:t> </a:t>
            </a:r>
            <a:r>
              <a:rPr lang="en-US" sz="2000" dirty="0" err="1">
                <a:solidFill>
                  <a:srgbClr val="383ABB"/>
                </a:solidFill>
                <a:latin typeface="Nunito 1 Bold"/>
              </a:rPr>
              <a:t>busca</a:t>
            </a:r>
            <a:r>
              <a:rPr lang="en-US" sz="2000" dirty="0">
                <a:solidFill>
                  <a:srgbClr val="383ABB"/>
                </a:solidFill>
                <a:latin typeface="Nunito 1 Bold"/>
              </a:rPr>
              <a:t> </a:t>
            </a:r>
            <a:r>
              <a:rPr lang="en-US" sz="2000" dirty="0" err="1">
                <a:solidFill>
                  <a:srgbClr val="383ABB"/>
                </a:solidFill>
                <a:latin typeface="Nunito 1 Bold"/>
              </a:rPr>
              <a:t>informar</a:t>
            </a:r>
            <a:r>
              <a:rPr lang="en-US" sz="2000" dirty="0">
                <a:solidFill>
                  <a:srgbClr val="383ABB"/>
                </a:solidFill>
                <a:latin typeface="Nunito 1 Bold"/>
              </a:rPr>
              <a:t>, </a:t>
            </a:r>
            <a:r>
              <a:rPr lang="en-US" sz="2000" dirty="0" err="1">
                <a:solidFill>
                  <a:srgbClr val="383ABB"/>
                </a:solidFill>
                <a:latin typeface="Nunito 1 Bold"/>
              </a:rPr>
              <a:t>persuadir</a:t>
            </a:r>
            <a:r>
              <a:rPr lang="en-US" sz="2000" dirty="0">
                <a:solidFill>
                  <a:srgbClr val="383ABB"/>
                </a:solidFill>
                <a:latin typeface="Nunito 1 Bold"/>
              </a:rPr>
              <a:t> y </a:t>
            </a:r>
            <a:r>
              <a:rPr lang="en-US" sz="2000" dirty="0" err="1">
                <a:solidFill>
                  <a:srgbClr val="383ABB"/>
                </a:solidFill>
                <a:latin typeface="Nunito 1 Bold"/>
              </a:rPr>
              <a:t>recordar</a:t>
            </a:r>
            <a:r>
              <a:rPr lang="en-US" sz="2000" dirty="0">
                <a:solidFill>
                  <a:srgbClr val="383ABB"/>
                </a:solidFill>
                <a:latin typeface="Nunito 1 Bold"/>
              </a:rPr>
              <a:t> a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consumidores</a:t>
            </a:r>
            <a:r>
              <a:rPr lang="en-US" sz="2000" dirty="0">
                <a:solidFill>
                  <a:srgbClr val="383ABB"/>
                </a:solidFill>
                <a:latin typeface="Nunito 1 Bold"/>
              </a:rPr>
              <a:t> </a:t>
            </a:r>
            <a:r>
              <a:rPr lang="en-US" sz="2000" dirty="0" err="1">
                <a:solidFill>
                  <a:srgbClr val="383ABB"/>
                </a:solidFill>
                <a:latin typeface="Nunito 1 Bold"/>
              </a:rPr>
              <a:t>sobre</a:t>
            </a:r>
            <a:r>
              <a:rPr lang="en-US" sz="2000" dirty="0">
                <a:solidFill>
                  <a:srgbClr val="383ABB"/>
                </a:solidFill>
                <a:latin typeface="Nunito 1 Bold"/>
              </a:rPr>
              <a:t> </a:t>
            </a:r>
            <a:r>
              <a:rPr lang="en-US" sz="2000" dirty="0" err="1">
                <a:solidFill>
                  <a:srgbClr val="383ABB"/>
                </a:solidFill>
                <a:latin typeface="Nunito 1 Bold"/>
              </a:rPr>
              <a:t>productos</a:t>
            </a:r>
            <a:r>
              <a:rPr lang="en-US" sz="2000" dirty="0">
                <a:solidFill>
                  <a:srgbClr val="383ABB"/>
                </a:solidFill>
                <a:latin typeface="Nunito 1 Bold"/>
              </a:rPr>
              <a:t> </a:t>
            </a:r>
            <a:r>
              <a:rPr lang="en-US" sz="2000" dirty="0" err="1">
                <a:solidFill>
                  <a:srgbClr val="383ABB"/>
                </a:solidFill>
                <a:latin typeface="Nunito 1 Bold"/>
              </a:rPr>
              <a:t>mediante</a:t>
            </a:r>
            <a:r>
              <a:rPr lang="en-US" sz="2000" dirty="0">
                <a:solidFill>
                  <a:srgbClr val="383ABB"/>
                </a:solidFill>
                <a:latin typeface="Nunito 1 Bold"/>
              </a:rPr>
              <a:t> </a:t>
            </a:r>
            <a:r>
              <a:rPr lang="en-US" sz="2000" dirty="0" err="1">
                <a:solidFill>
                  <a:srgbClr val="383ABB"/>
                </a:solidFill>
                <a:latin typeface="Nunito 1 Bold"/>
              </a:rPr>
              <a:t>diversos</a:t>
            </a:r>
            <a:r>
              <a:rPr lang="en-US" sz="2000" dirty="0">
                <a:solidFill>
                  <a:srgbClr val="383ABB"/>
                </a:solidFill>
                <a:latin typeface="Nunito 1 Bold"/>
              </a:rPr>
              <a:t> </a:t>
            </a:r>
            <a:r>
              <a:rPr lang="en-US" sz="2000" dirty="0" err="1">
                <a:solidFill>
                  <a:srgbClr val="383ABB"/>
                </a:solidFill>
                <a:latin typeface="Nunito 1 Bold"/>
              </a:rPr>
              <a:t>medios</a:t>
            </a:r>
            <a:r>
              <a:rPr lang="en-US" sz="2000" dirty="0">
                <a:solidFill>
                  <a:srgbClr val="383ABB"/>
                </a:solidFill>
                <a:latin typeface="Nunito 1 Bold"/>
              </a:rPr>
              <a:t>. Los </a:t>
            </a:r>
            <a:r>
              <a:rPr lang="en-US" sz="2000" dirty="0" err="1">
                <a:solidFill>
                  <a:srgbClr val="383ABB"/>
                </a:solidFill>
                <a:latin typeface="Nunito 1 Bold"/>
              </a:rPr>
              <a:t>objetivos</a:t>
            </a:r>
            <a:r>
              <a:rPr lang="en-US" sz="2000" dirty="0">
                <a:solidFill>
                  <a:srgbClr val="383ABB"/>
                </a:solidFill>
                <a:latin typeface="Nunito 1 Bold"/>
              </a:rPr>
              <a:t> </a:t>
            </a:r>
            <a:r>
              <a:rPr lang="en-US" sz="2000" dirty="0" err="1">
                <a:solidFill>
                  <a:srgbClr val="383ABB"/>
                </a:solidFill>
                <a:latin typeface="Nunito 1 Bold"/>
              </a:rPr>
              <a:t>deben</a:t>
            </a:r>
            <a:r>
              <a:rPr lang="en-US" sz="2000" dirty="0">
                <a:solidFill>
                  <a:srgbClr val="383ABB"/>
                </a:solidFill>
                <a:latin typeface="Nunito 1 Bold"/>
              </a:rPr>
              <a:t> </a:t>
            </a:r>
            <a:r>
              <a:rPr lang="en-US" sz="2000" dirty="0" err="1">
                <a:solidFill>
                  <a:srgbClr val="383ABB"/>
                </a:solidFill>
                <a:latin typeface="Nunito 1 Bold"/>
              </a:rPr>
              <a:t>enfocarse</a:t>
            </a:r>
            <a:r>
              <a:rPr lang="en-US" sz="2000" dirty="0">
                <a:solidFill>
                  <a:srgbClr val="383ABB"/>
                </a:solidFill>
                <a:latin typeface="Nunito 1 Bold"/>
              </a:rPr>
              <a:t>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el</a:t>
            </a:r>
            <a:r>
              <a:rPr lang="en-US" sz="2000" dirty="0">
                <a:solidFill>
                  <a:srgbClr val="383ABB"/>
                </a:solidFill>
                <a:latin typeface="Nunito 1 Bold"/>
              </a:rPr>
              <a:t> </a:t>
            </a:r>
            <a:r>
              <a:rPr lang="en-US" sz="2000" dirty="0" err="1">
                <a:solidFill>
                  <a:srgbClr val="383ABB"/>
                </a:solidFill>
                <a:latin typeface="Nunito 1 Bold"/>
              </a:rPr>
              <a:t>segmento</a:t>
            </a:r>
            <a:r>
              <a:rPr lang="en-US" sz="2000" dirty="0">
                <a:solidFill>
                  <a:srgbClr val="383ABB"/>
                </a:solidFill>
                <a:latin typeface="Nunito 1 Bold"/>
              </a:rPr>
              <a:t> de mercado y </a:t>
            </a:r>
            <a:r>
              <a:rPr lang="en-US" sz="2000" dirty="0" err="1">
                <a:solidFill>
                  <a:srgbClr val="383ABB"/>
                </a:solidFill>
                <a:latin typeface="Nunito 1 Bold"/>
              </a:rPr>
              <a:t>estimar</a:t>
            </a:r>
            <a:r>
              <a:rPr lang="en-US" sz="2000" dirty="0">
                <a:solidFill>
                  <a:srgbClr val="383ABB"/>
                </a:solidFill>
                <a:latin typeface="Nunito 1 Bold"/>
              </a:rPr>
              <a:t> </a:t>
            </a:r>
            <a:r>
              <a:rPr lang="en-US" sz="2000" dirty="0" err="1">
                <a:solidFill>
                  <a:srgbClr val="383ABB"/>
                </a:solidFill>
                <a:latin typeface="Nunito 1 Bold"/>
              </a:rPr>
              <a:t>el</a:t>
            </a:r>
            <a:r>
              <a:rPr lang="en-US" sz="2000" dirty="0">
                <a:solidFill>
                  <a:srgbClr val="383ABB"/>
                </a:solidFill>
                <a:latin typeface="Nunito 1 Bold"/>
              </a:rPr>
              <a:t> </a:t>
            </a:r>
            <a:r>
              <a:rPr lang="en-US" sz="2000" dirty="0" err="1">
                <a:solidFill>
                  <a:srgbClr val="383ABB"/>
                </a:solidFill>
                <a:latin typeface="Nunito 1 Bold"/>
              </a:rPr>
              <a:t>presupuesto</a:t>
            </a:r>
            <a:r>
              <a:rPr lang="en-US" sz="2000" dirty="0">
                <a:solidFill>
                  <a:srgbClr val="383ABB"/>
                </a:solidFill>
                <a:latin typeface="Nunito 1 Bold"/>
              </a:rPr>
              <a:t> </a:t>
            </a:r>
            <a:r>
              <a:rPr lang="en-US" sz="2000" dirty="0" err="1">
                <a:solidFill>
                  <a:srgbClr val="383ABB"/>
                </a:solidFill>
                <a:latin typeface="Nunito 1 Bold"/>
              </a:rPr>
              <a:t>necesario</a:t>
            </a:r>
            <a:r>
              <a:rPr lang="en-US" sz="2000" dirty="0">
                <a:solidFill>
                  <a:srgbClr val="383ABB"/>
                </a:solidFill>
                <a:latin typeface="Nunito 1 Bold"/>
              </a:rPr>
              <a:t> para </a:t>
            </a:r>
            <a:r>
              <a:rPr lang="en-US" sz="2000" dirty="0" err="1">
                <a:solidFill>
                  <a:srgbClr val="383ABB"/>
                </a:solidFill>
                <a:latin typeface="Nunito 1 Bold"/>
              </a:rPr>
              <a:t>alcanzarlos</a:t>
            </a:r>
            <a:r>
              <a:rPr lang="en-US" sz="2000" dirty="0">
                <a:solidFill>
                  <a:srgbClr val="383ABB"/>
                </a:solidFill>
                <a:latin typeface="Nunito 1 Bold"/>
              </a:rPr>
              <a:t>. Los </a:t>
            </a:r>
            <a:r>
              <a:rPr lang="en-US" sz="2000" dirty="0" err="1">
                <a:solidFill>
                  <a:srgbClr val="383ABB"/>
                </a:solidFill>
                <a:latin typeface="Nunito 1 Bold"/>
              </a:rPr>
              <a:t>consumidores</a:t>
            </a:r>
            <a:r>
              <a:rPr lang="en-US" sz="2000" dirty="0">
                <a:solidFill>
                  <a:srgbClr val="383ABB"/>
                </a:solidFill>
                <a:latin typeface="Nunito 1 Bold"/>
              </a:rPr>
              <a:t> </a:t>
            </a:r>
            <a:r>
              <a:rPr lang="en-US" sz="2000" dirty="0" err="1">
                <a:solidFill>
                  <a:srgbClr val="383ABB"/>
                </a:solidFill>
                <a:latin typeface="Nunito 1 Bold"/>
              </a:rPr>
              <a:t>buscan</a:t>
            </a:r>
            <a:r>
              <a:rPr lang="en-US" sz="2000" dirty="0">
                <a:solidFill>
                  <a:srgbClr val="383ABB"/>
                </a:solidFill>
                <a:latin typeface="Nunito 1 Bold"/>
              </a:rPr>
              <a:t> </a:t>
            </a:r>
            <a:r>
              <a:rPr lang="en-US" sz="2000" dirty="0" err="1">
                <a:solidFill>
                  <a:srgbClr val="383ABB"/>
                </a:solidFill>
                <a:latin typeface="Nunito 1 Bold"/>
              </a:rPr>
              <a:t>bienestar</a:t>
            </a:r>
            <a:r>
              <a:rPr lang="en-US" sz="2000" dirty="0">
                <a:solidFill>
                  <a:srgbClr val="383ABB"/>
                </a:solidFill>
                <a:latin typeface="Nunito 1 Bold"/>
              </a:rPr>
              <a:t> y </a:t>
            </a:r>
            <a:r>
              <a:rPr lang="en-US" sz="2000" dirty="0" err="1">
                <a:solidFill>
                  <a:srgbClr val="383ABB"/>
                </a:solidFill>
                <a:latin typeface="Nunito 1 Bold"/>
              </a:rPr>
              <a:t>experiencias</a:t>
            </a:r>
            <a:r>
              <a:rPr lang="en-US" sz="2000" dirty="0">
                <a:solidFill>
                  <a:srgbClr val="383ABB"/>
                </a:solidFill>
                <a:latin typeface="Nunito 1 Bold"/>
              </a:rPr>
              <a:t>, </a:t>
            </a:r>
            <a:r>
              <a:rPr lang="en-US" sz="2000" dirty="0" err="1">
                <a:solidFill>
                  <a:srgbClr val="383ABB"/>
                </a:solidFill>
                <a:latin typeface="Nunito 1 Bold"/>
              </a:rPr>
              <a:t>por</a:t>
            </a:r>
            <a:r>
              <a:rPr lang="en-US" sz="2000" dirty="0">
                <a:solidFill>
                  <a:srgbClr val="383ABB"/>
                </a:solidFill>
                <a:latin typeface="Nunito 1 Bold"/>
              </a:rPr>
              <a:t> lo que se </a:t>
            </a:r>
            <a:r>
              <a:rPr lang="en-US" sz="2000" dirty="0" err="1">
                <a:solidFill>
                  <a:srgbClr val="383ABB"/>
                </a:solidFill>
                <a:latin typeface="Nunito 1 Bold"/>
              </a:rPr>
              <a:t>enfatizan</a:t>
            </a:r>
            <a:r>
              <a:rPr lang="en-US" sz="2000" dirty="0">
                <a:solidFill>
                  <a:srgbClr val="383ABB"/>
                </a:solidFill>
                <a:latin typeface="Nunito 1 Bold"/>
              </a:rPr>
              <a:t>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beneficios</a:t>
            </a:r>
            <a:r>
              <a:rPr lang="en-US" sz="2000" dirty="0">
                <a:solidFill>
                  <a:srgbClr val="383ABB"/>
                </a:solidFill>
                <a:latin typeface="Nunito 1 Bold"/>
              </a:rPr>
              <a:t> del </a:t>
            </a:r>
            <a:r>
              <a:rPr lang="en-US" sz="2000" dirty="0" err="1">
                <a:solidFill>
                  <a:srgbClr val="383ABB"/>
                </a:solidFill>
                <a:latin typeface="Nunito 1 Bold"/>
              </a:rPr>
              <a:t>producto</a:t>
            </a:r>
            <a:r>
              <a:rPr lang="en-US" sz="2000" dirty="0">
                <a:solidFill>
                  <a:srgbClr val="383ABB"/>
                </a:solidFill>
                <a:latin typeface="Nunito 1 Bold"/>
              </a:rPr>
              <a:t>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lugar</a:t>
            </a:r>
            <a:r>
              <a:rPr lang="en-US" sz="2000" dirty="0">
                <a:solidFill>
                  <a:srgbClr val="383ABB"/>
                </a:solidFill>
                <a:latin typeface="Nunito 1 Bold"/>
              </a:rPr>
              <a:t> de sus </a:t>
            </a:r>
            <a:r>
              <a:rPr lang="en-US" sz="2000" dirty="0" err="1">
                <a:solidFill>
                  <a:srgbClr val="383ABB"/>
                </a:solidFill>
                <a:latin typeface="Nunito 1 Bold"/>
              </a:rPr>
              <a:t>características</a:t>
            </a:r>
            <a:r>
              <a:rPr lang="en-US" sz="2000" dirty="0">
                <a:solidFill>
                  <a:srgbClr val="383ABB"/>
                </a:solidFill>
                <a:latin typeface="Nunito 1 Bold"/>
              </a:rPr>
              <a:t>. Se </a:t>
            </a:r>
            <a:r>
              <a:rPr lang="en-US" sz="2000" dirty="0" err="1">
                <a:solidFill>
                  <a:srgbClr val="383ABB"/>
                </a:solidFill>
                <a:latin typeface="Nunito 1 Bold"/>
              </a:rPr>
              <a:t>analiza</a:t>
            </a:r>
            <a:r>
              <a:rPr lang="en-US" sz="2000" dirty="0">
                <a:solidFill>
                  <a:srgbClr val="383ABB"/>
                </a:solidFill>
                <a:latin typeface="Nunito 1 Bold"/>
              </a:rPr>
              <a:t> </a:t>
            </a:r>
            <a:r>
              <a:rPr lang="en-US" sz="2000" dirty="0" err="1">
                <a:solidFill>
                  <a:srgbClr val="383ABB"/>
                </a:solidFill>
                <a:latin typeface="Nunito 1 Bold"/>
              </a:rPr>
              <a:t>el</a:t>
            </a:r>
            <a:r>
              <a:rPr lang="en-US" sz="2000" dirty="0">
                <a:solidFill>
                  <a:srgbClr val="383ABB"/>
                </a:solidFill>
                <a:latin typeface="Nunito 1 Bold"/>
              </a:rPr>
              <a:t> medio de </a:t>
            </a:r>
            <a:r>
              <a:rPr lang="en-US" sz="2000" dirty="0" err="1">
                <a:solidFill>
                  <a:srgbClr val="383ABB"/>
                </a:solidFill>
                <a:latin typeface="Nunito 1 Bold"/>
              </a:rPr>
              <a:t>comunicación</a:t>
            </a:r>
            <a:r>
              <a:rPr lang="en-US" sz="2000" dirty="0">
                <a:solidFill>
                  <a:srgbClr val="383ABB"/>
                </a:solidFill>
                <a:latin typeface="Nunito 1 Bold"/>
              </a:rPr>
              <a:t> </a:t>
            </a:r>
            <a:r>
              <a:rPr lang="en-US" sz="2000" dirty="0" err="1">
                <a:solidFill>
                  <a:srgbClr val="383ABB"/>
                </a:solidFill>
                <a:latin typeface="Nunito 1 Bold"/>
              </a:rPr>
              <a:t>más</a:t>
            </a:r>
            <a:r>
              <a:rPr lang="en-US" sz="2000" dirty="0">
                <a:solidFill>
                  <a:srgbClr val="383ABB"/>
                </a:solidFill>
                <a:latin typeface="Nunito 1 Bold"/>
              </a:rPr>
              <a:t> </a:t>
            </a:r>
            <a:r>
              <a:rPr lang="en-US" sz="2000" dirty="0" err="1">
                <a:solidFill>
                  <a:srgbClr val="383ABB"/>
                </a:solidFill>
                <a:latin typeface="Nunito 1 Bold"/>
              </a:rPr>
              <a:t>efectivo</a:t>
            </a:r>
            <a:r>
              <a:rPr lang="en-US" sz="2000" dirty="0">
                <a:solidFill>
                  <a:srgbClr val="383ABB"/>
                </a:solidFill>
                <a:latin typeface="Nunito 1 Bold"/>
              </a:rPr>
              <a:t> para </a:t>
            </a:r>
            <a:r>
              <a:rPr lang="en-US" sz="2000" dirty="0" err="1">
                <a:solidFill>
                  <a:srgbClr val="383ABB"/>
                </a:solidFill>
                <a:latin typeface="Nunito 1 Bold"/>
              </a:rPr>
              <a:t>llegar</a:t>
            </a:r>
            <a:r>
              <a:rPr lang="en-US" sz="2000" dirty="0">
                <a:solidFill>
                  <a:srgbClr val="383ABB"/>
                </a:solidFill>
                <a:latin typeface="Nunito 1 Bold"/>
              </a:rPr>
              <a:t> al </a:t>
            </a:r>
            <a:r>
              <a:rPr lang="en-US" sz="2000" dirty="0" err="1">
                <a:solidFill>
                  <a:srgbClr val="383ABB"/>
                </a:solidFill>
                <a:latin typeface="Nunito 1 Bold"/>
              </a:rPr>
              <a:t>público</a:t>
            </a:r>
            <a:r>
              <a:rPr lang="en-US" sz="2000" dirty="0">
                <a:solidFill>
                  <a:srgbClr val="383ABB"/>
                </a:solidFill>
                <a:latin typeface="Nunito 1 Bold"/>
              </a:rPr>
              <a:t> </a:t>
            </a:r>
            <a:r>
              <a:rPr lang="en-US" sz="2000" dirty="0" err="1">
                <a:solidFill>
                  <a:srgbClr val="383ABB"/>
                </a:solidFill>
                <a:latin typeface="Nunito 1 Bold"/>
              </a:rPr>
              <a:t>objetivo</a:t>
            </a:r>
            <a:r>
              <a:rPr lang="en-US" sz="2000" dirty="0">
                <a:solidFill>
                  <a:srgbClr val="383ABB"/>
                </a:solidFill>
                <a:latin typeface="Nunito 1 Bold"/>
              </a:rPr>
              <a:t> y se </a:t>
            </a:r>
            <a:r>
              <a:rPr lang="en-US" sz="2000" dirty="0" err="1">
                <a:solidFill>
                  <a:srgbClr val="383ABB"/>
                </a:solidFill>
                <a:latin typeface="Nunito 1 Bold"/>
              </a:rPr>
              <a:t>utiliza</a:t>
            </a:r>
            <a:r>
              <a:rPr lang="en-US" sz="2000" dirty="0">
                <a:solidFill>
                  <a:srgbClr val="383ABB"/>
                </a:solidFill>
                <a:latin typeface="Nunito 1 Bold"/>
              </a:rPr>
              <a:t> para </a:t>
            </a:r>
            <a:r>
              <a:rPr lang="en-US" sz="2000" dirty="0" err="1">
                <a:solidFill>
                  <a:srgbClr val="383ABB"/>
                </a:solidFill>
                <a:latin typeface="Nunito 1 Bold"/>
              </a:rPr>
              <a:t>promover</a:t>
            </a:r>
            <a:r>
              <a:rPr lang="en-US" sz="2000" dirty="0">
                <a:solidFill>
                  <a:srgbClr val="383ABB"/>
                </a:solidFill>
                <a:latin typeface="Nunito 1 Bold"/>
              </a:rPr>
              <a:t> la imagen del </a:t>
            </a:r>
            <a:r>
              <a:rPr lang="en-US" sz="2000" dirty="0" err="1">
                <a:solidFill>
                  <a:srgbClr val="383ABB"/>
                </a:solidFill>
                <a:latin typeface="Nunito 1 Bold"/>
              </a:rPr>
              <a:t>producto</a:t>
            </a:r>
            <a:r>
              <a:rPr lang="en-US" sz="2000" dirty="0">
                <a:solidFill>
                  <a:srgbClr val="383ABB"/>
                </a:solidFill>
                <a:latin typeface="Nunito 1 Bold"/>
              </a:rPr>
              <a:t> y la </a:t>
            </a:r>
            <a:r>
              <a:rPr lang="en-US" sz="2000" dirty="0" err="1">
                <a:solidFill>
                  <a:srgbClr val="383ABB"/>
                </a:solidFill>
                <a:latin typeface="Nunito 1 Bold"/>
              </a:rPr>
              <a:t>marca</a:t>
            </a:r>
            <a:r>
              <a:rPr lang="en-US" sz="2000" dirty="0">
                <a:solidFill>
                  <a:srgbClr val="383ABB"/>
                </a:solidFill>
                <a:latin typeface="Nunito 1 Bold"/>
              </a:rPr>
              <a:t>.</a:t>
            </a:r>
          </a:p>
          <a:p>
            <a:pPr>
              <a:lnSpc>
                <a:spcPts val="2800"/>
              </a:lnSpc>
            </a:pPr>
            <a:endParaRPr lang="en-US" sz="2000" dirty="0">
              <a:solidFill>
                <a:srgbClr val="383ABB"/>
              </a:solidFill>
              <a:latin typeface="Nunito 1 Bold"/>
            </a:endParaRPr>
          </a:p>
          <a:p>
            <a:pPr>
              <a:lnSpc>
                <a:spcPts val="2800"/>
              </a:lnSpc>
            </a:pPr>
            <a:endParaRPr lang="en-US" sz="2000" dirty="0">
              <a:solidFill>
                <a:srgbClr val="383ABB"/>
              </a:solidFill>
              <a:latin typeface="Nunito 1 Bold"/>
            </a:endParaRPr>
          </a:p>
        </p:txBody>
      </p:sp>
      <p:sp>
        <p:nvSpPr>
          <p:cNvPr id="19" name="TextBox 19"/>
          <p:cNvSpPr txBox="1"/>
          <p:nvPr/>
        </p:nvSpPr>
        <p:spPr>
          <a:xfrm>
            <a:off x="6144927" y="3923394"/>
            <a:ext cx="4381500" cy="5626100"/>
          </a:xfrm>
          <a:prstGeom prst="rect">
            <a:avLst/>
          </a:prstGeom>
        </p:spPr>
        <p:txBody>
          <a:bodyPr lIns="0" tIns="0" rIns="0" bIns="0" rtlCol="0" anchor="t">
            <a:spAutoFit/>
          </a:bodyPr>
          <a:lstStyle/>
          <a:p>
            <a:pPr>
              <a:lnSpc>
                <a:spcPts val="2800"/>
              </a:lnSpc>
            </a:pPr>
            <a:r>
              <a:rPr lang="en-US" sz="2000" dirty="0">
                <a:solidFill>
                  <a:srgbClr val="383ABB"/>
                </a:solidFill>
                <a:latin typeface="Nunito 1 Bold"/>
              </a:rPr>
              <a:t>Las </a:t>
            </a:r>
            <a:r>
              <a:rPr lang="en-US" sz="2000" dirty="0" err="1">
                <a:solidFill>
                  <a:srgbClr val="383ABB"/>
                </a:solidFill>
                <a:latin typeface="Nunito 1 Bold"/>
              </a:rPr>
              <a:t>relaciones</a:t>
            </a:r>
            <a:r>
              <a:rPr lang="en-US" sz="2000" dirty="0">
                <a:solidFill>
                  <a:srgbClr val="383ABB"/>
                </a:solidFill>
                <a:latin typeface="Nunito 1 Bold"/>
              </a:rPr>
              <a:t> </a:t>
            </a:r>
            <a:r>
              <a:rPr lang="en-US" sz="2000" dirty="0" err="1">
                <a:solidFill>
                  <a:srgbClr val="383ABB"/>
                </a:solidFill>
                <a:latin typeface="Nunito 1 Bold"/>
              </a:rPr>
              <a:t>públicas</a:t>
            </a:r>
            <a:r>
              <a:rPr lang="en-US" sz="2000" dirty="0">
                <a:solidFill>
                  <a:srgbClr val="383ABB"/>
                </a:solidFill>
                <a:latin typeface="Nunito 1 Bold"/>
              </a:rPr>
              <a:t> </a:t>
            </a:r>
            <a:r>
              <a:rPr lang="en-US" sz="2000" dirty="0" err="1">
                <a:solidFill>
                  <a:srgbClr val="383ABB"/>
                </a:solidFill>
                <a:latin typeface="Nunito 1 Bold"/>
              </a:rPr>
              <a:t>tienen</a:t>
            </a:r>
            <a:r>
              <a:rPr lang="en-US" sz="2000" dirty="0">
                <a:solidFill>
                  <a:srgbClr val="383ABB"/>
                </a:solidFill>
                <a:latin typeface="Nunito 1 Bold"/>
              </a:rPr>
              <a:t> </a:t>
            </a:r>
            <a:r>
              <a:rPr lang="en-US" sz="2000" dirty="0" err="1">
                <a:solidFill>
                  <a:srgbClr val="383ABB"/>
                </a:solidFill>
                <a:latin typeface="Nunito 1 Bold"/>
              </a:rPr>
              <a:t>como</a:t>
            </a:r>
            <a:r>
              <a:rPr lang="en-US" sz="2000" dirty="0">
                <a:solidFill>
                  <a:srgbClr val="383ABB"/>
                </a:solidFill>
                <a:latin typeface="Nunito 1 Bold"/>
              </a:rPr>
              <a:t> </a:t>
            </a:r>
            <a:r>
              <a:rPr lang="en-US" sz="2000" dirty="0" err="1">
                <a:solidFill>
                  <a:srgbClr val="383ABB"/>
                </a:solidFill>
                <a:latin typeface="Nunito 1 Bold"/>
              </a:rPr>
              <a:t>objetivo</a:t>
            </a:r>
            <a:r>
              <a:rPr lang="en-US" sz="2000" dirty="0">
                <a:solidFill>
                  <a:srgbClr val="383ABB"/>
                </a:solidFill>
                <a:latin typeface="Nunito 1 Bold"/>
              </a:rPr>
              <a:t> </a:t>
            </a:r>
            <a:r>
              <a:rPr lang="en-US" sz="2000" dirty="0" err="1">
                <a:solidFill>
                  <a:srgbClr val="383ABB"/>
                </a:solidFill>
                <a:latin typeface="Nunito 1 Bold"/>
              </a:rPr>
              <a:t>mejorar</a:t>
            </a:r>
            <a:r>
              <a:rPr lang="en-US" sz="2000" dirty="0">
                <a:solidFill>
                  <a:srgbClr val="383ABB"/>
                </a:solidFill>
                <a:latin typeface="Nunito 1 Bold"/>
              </a:rPr>
              <a:t> la imagen </a:t>
            </a:r>
            <a:r>
              <a:rPr lang="en-US" sz="2000" dirty="0" err="1">
                <a:solidFill>
                  <a:srgbClr val="383ABB"/>
                </a:solidFill>
                <a:latin typeface="Nunito 1 Bold"/>
              </a:rPr>
              <a:t>corporativa</a:t>
            </a:r>
            <a:r>
              <a:rPr lang="en-US" sz="2000" dirty="0">
                <a:solidFill>
                  <a:srgbClr val="383ABB"/>
                </a:solidFill>
                <a:latin typeface="Nunito 1 Bold"/>
              </a:rPr>
              <a:t> de </a:t>
            </a:r>
            <a:r>
              <a:rPr lang="en-US" sz="2000" dirty="0" err="1">
                <a:solidFill>
                  <a:srgbClr val="383ABB"/>
                </a:solidFill>
                <a:latin typeface="Nunito 1 Bold"/>
              </a:rPr>
              <a:t>una</a:t>
            </a:r>
            <a:r>
              <a:rPr lang="en-US" sz="2000" dirty="0">
                <a:solidFill>
                  <a:srgbClr val="383ABB"/>
                </a:solidFill>
                <a:latin typeface="Nunito 1 Bold"/>
              </a:rPr>
              <a:t> </a:t>
            </a:r>
            <a:r>
              <a:rPr lang="en-US" sz="2000" dirty="0" err="1">
                <a:solidFill>
                  <a:srgbClr val="383ABB"/>
                </a:solidFill>
                <a:latin typeface="Nunito 1 Bold"/>
              </a:rPr>
              <a:t>empresa</a:t>
            </a:r>
            <a:r>
              <a:rPr lang="en-US" sz="2000" dirty="0">
                <a:solidFill>
                  <a:srgbClr val="383ABB"/>
                </a:solidFill>
                <a:latin typeface="Nunito 1 Bold"/>
              </a:rPr>
              <a:t> tanto interna </a:t>
            </a:r>
            <a:r>
              <a:rPr lang="en-US" sz="2000" dirty="0" err="1">
                <a:solidFill>
                  <a:srgbClr val="383ABB"/>
                </a:solidFill>
                <a:latin typeface="Nunito 1 Bold"/>
              </a:rPr>
              <a:t>como</a:t>
            </a:r>
            <a:r>
              <a:rPr lang="en-US" sz="2000" dirty="0">
                <a:solidFill>
                  <a:srgbClr val="383ABB"/>
                </a:solidFill>
                <a:latin typeface="Nunito 1 Bold"/>
              </a:rPr>
              <a:t> </a:t>
            </a:r>
            <a:r>
              <a:rPr lang="en-US" sz="2000" dirty="0" err="1">
                <a:solidFill>
                  <a:srgbClr val="383ABB"/>
                </a:solidFill>
                <a:latin typeface="Nunito 1 Bold"/>
              </a:rPr>
              <a:t>externamente</a:t>
            </a:r>
            <a:r>
              <a:rPr lang="en-US" sz="2000" dirty="0">
                <a:solidFill>
                  <a:srgbClr val="383ABB"/>
                </a:solidFill>
                <a:latin typeface="Nunito 1 Bold"/>
              </a:rPr>
              <a:t>. Se </a:t>
            </a:r>
            <a:r>
              <a:rPr lang="en-US" sz="2000" dirty="0" err="1">
                <a:solidFill>
                  <a:srgbClr val="383ABB"/>
                </a:solidFill>
                <a:latin typeface="Nunito 1 Bold"/>
              </a:rPr>
              <a:t>enfocan</a:t>
            </a:r>
            <a:r>
              <a:rPr lang="en-US" sz="2000" dirty="0">
                <a:solidFill>
                  <a:srgbClr val="383ABB"/>
                </a:solidFill>
                <a:latin typeface="Nunito 1 Bold"/>
              </a:rPr>
              <a:t>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crear</a:t>
            </a:r>
            <a:r>
              <a:rPr lang="en-US" sz="2000" dirty="0">
                <a:solidFill>
                  <a:srgbClr val="383ABB"/>
                </a:solidFill>
                <a:latin typeface="Nunito 1 Bold"/>
              </a:rPr>
              <a:t> un </a:t>
            </a:r>
            <a:r>
              <a:rPr lang="en-US" sz="2000" dirty="0" err="1">
                <a:solidFill>
                  <a:srgbClr val="383ABB"/>
                </a:solidFill>
                <a:latin typeface="Nunito 1 Bold"/>
              </a:rPr>
              <a:t>clima</a:t>
            </a:r>
            <a:r>
              <a:rPr lang="en-US" sz="2000" dirty="0">
                <a:solidFill>
                  <a:srgbClr val="383ABB"/>
                </a:solidFill>
                <a:latin typeface="Nunito 1 Bold"/>
              </a:rPr>
              <a:t> favorable a </a:t>
            </a:r>
            <a:r>
              <a:rPr lang="en-US" sz="2000" dirty="0" err="1">
                <a:solidFill>
                  <a:srgbClr val="383ABB"/>
                </a:solidFill>
                <a:latin typeface="Nunito 1 Bold"/>
              </a:rPr>
              <a:t>través</a:t>
            </a:r>
            <a:r>
              <a:rPr lang="en-US" sz="2000" dirty="0">
                <a:solidFill>
                  <a:srgbClr val="383ABB"/>
                </a:solidFill>
                <a:latin typeface="Nunito 1 Bold"/>
              </a:rPr>
              <a:t> de </a:t>
            </a:r>
            <a:r>
              <a:rPr lang="en-US" sz="2000" dirty="0" err="1">
                <a:solidFill>
                  <a:srgbClr val="383ABB"/>
                </a:solidFill>
                <a:latin typeface="Nunito 1 Bold"/>
              </a:rPr>
              <a:t>relaciones</a:t>
            </a:r>
            <a:r>
              <a:rPr lang="en-US" sz="2000" dirty="0">
                <a:solidFill>
                  <a:srgbClr val="383ABB"/>
                </a:solidFill>
                <a:latin typeface="Nunito 1 Bold"/>
              </a:rPr>
              <a:t> </a:t>
            </a:r>
            <a:r>
              <a:rPr lang="en-US" sz="2000" dirty="0" err="1">
                <a:solidFill>
                  <a:srgbClr val="383ABB"/>
                </a:solidFill>
                <a:latin typeface="Nunito 1 Bold"/>
              </a:rPr>
              <a:t>directas</a:t>
            </a:r>
            <a:r>
              <a:rPr lang="en-US" sz="2000" dirty="0">
                <a:solidFill>
                  <a:srgbClr val="383ABB"/>
                </a:solidFill>
                <a:latin typeface="Nunito 1 Bold"/>
              </a:rPr>
              <a:t> con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medios</a:t>
            </a:r>
            <a:r>
              <a:rPr lang="en-US" sz="2000" dirty="0">
                <a:solidFill>
                  <a:srgbClr val="383ABB"/>
                </a:solidFill>
                <a:latin typeface="Nunito 1 Bold"/>
              </a:rPr>
              <a:t> de </a:t>
            </a:r>
            <a:r>
              <a:rPr lang="en-US" sz="2000" dirty="0" err="1">
                <a:solidFill>
                  <a:srgbClr val="383ABB"/>
                </a:solidFill>
                <a:latin typeface="Nunito 1 Bold"/>
              </a:rPr>
              <a:t>comunicación</a:t>
            </a:r>
            <a:r>
              <a:rPr lang="en-US" sz="2000" dirty="0">
                <a:solidFill>
                  <a:srgbClr val="383ABB"/>
                </a:solidFill>
                <a:latin typeface="Nunito 1 Bold"/>
              </a:rPr>
              <a:t>, </a:t>
            </a:r>
            <a:r>
              <a:rPr lang="en-US" sz="2000" dirty="0" err="1">
                <a:solidFill>
                  <a:srgbClr val="383ABB"/>
                </a:solidFill>
                <a:latin typeface="Nunito 1 Bold"/>
              </a:rPr>
              <a:t>patrocinios</a:t>
            </a:r>
            <a:r>
              <a:rPr lang="en-US" sz="2000" dirty="0">
                <a:solidFill>
                  <a:srgbClr val="383ABB"/>
                </a:solidFill>
                <a:latin typeface="Nunito 1 Bold"/>
              </a:rPr>
              <a:t> y </a:t>
            </a:r>
            <a:r>
              <a:rPr lang="en-US" sz="2000" dirty="0" err="1">
                <a:solidFill>
                  <a:srgbClr val="383ABB"/>
                </a:solidFill>
                <a:latin typeface="Nunito 1 Bold"/>
              </a:rPr>
              <a:t>mecenazgos</a:t>
            </a:r>
            <a:r>
              <a:rPr lang="en-US" sz="2000" dirty="0">
                <a:solidFill>
                  <a:srgbClr val="383ABB"/>
                </a:solidFill>
                <a:latin typeface="Nunito 1 Bold"/>
              </a:rPr>
              <a:t> de </a:t>
            </a:r>
            <a:r>
              <a:rPr lang="en-US" sz="2000" dirty="0" err="1">
                <a:solidFill>
                  <a:srgbClr val="383ABB"/>
                </a:solidFill>
                <a:latin typeface="Nunito 1 Bold"/>
              </a:rPr>
              <a:t>eventos</a:t>
            </a:r>
            <a:r>
              <a:rPr lang="en-US" sz="2000" dirty="0">
                <a:solidFill>
                  <a:srgbClr val="383ABB"/>
                </a:solidFill>
                <a:latin typeface="Nunito 1 Bold"/>
              </a:rPr>
              <a:t> </a:t>
            </a:r>
            <a:r>
              <a:rPr lang="en-US" sz="2000" dirty="0" err="1">
                <a:solidFill>
                  <a:srgbClr val="383ABB"/>
                </a:solidFill>
                <a:latin typeface="Nunito 1 Bold"/>
              </a:rPr>
              <a:t>culturales</a:t>
            </a:r>
            <a:r>
              <a:rPr lang="en-US" sz="2000" dirty="0">
                <a:solidFill>
                  <a:srgbClr val="383ABB"/>
                </a:solidFill>
                <a:latin typeface="Nunito 1 Bold"/>
              </a:rPr>
              <a:t>, </a:t>
            </a:r>
            <a:r>
              <a:rPr lang="en-US" sz="2000" dirty="0" err="1">
                <a:solidFill>
                  <a:srgbClr val="383ABB"/>
                </a:solidFill>
                <a:latin typeface="Nunito 1 Bold"/>
              </a:rPr>
              <a:t>deportivos</a:t>
            </a:r>
            <a:r>
              <a:rPr lang="en-US" sz="2000" dirty="0">
                <a:solidFill>
                  <a:srgbClr val="383ABB"/>
                </a:solidFill>
                <a:latin typeface="Nunito 1 Bold"/>
              </a:rPr>
              <a:t>, </a:t>
            </a:r>
            <a:r>
              <a:rPr lang="en-US" sz="2000" dirty="0" err="1">
                <a:solidFill>
                  <a:srgbClr val="383ABB"/>
                </a:solidFill>
                <a:latin typeface="Nunito 1 Bold"/>
              </a:rPr>
              <a:t>sociales</a:t>
            </a:r>
            <a:r>
              <a:rPr lang="en-US" sz="2000" dirty="0">
                <a:solidFill>
                  <a:srgbClr val="383ABB"/>
                </a:solidFill>
                <a:latin typeface="Nunito 1 Bold"/>
              </a:rPr>
              <a:t> y </a:t>
            </a:r>
            <a:r>
              <a:rPr lang="en-US" sz="2000" dirty="0" err="1">
                <a:solidFill>
                  <a:srgbClr val="383ABB"/>
                </a:solidFill>
                <a:latin typeface="Nunito 1 Bold"/>
              </a:rPr>
              <a:t>educativos</a:t>
            </a:r>
            <a:r>
              <a:rPr lang="en-US" sz="2000" dirty="0">
                <a:solidFill>
                  <a:srgbClr val="383ABB"/>
                </a:solidFill>
                <a:latin typeface="Nunito 1 Bold"/>
              </a:rPr>
              <a:t>, y </a:t>
            </a:r>
            <a:r>
              <a:rPr lang="en-US" sz="2000" dirty="0" err="1">
                <a:solidFill>
                  <a:srgbClr val="383ABB"/>
                </a:solidFill>
                <a:latin typeface="Nunito 1 Bold"/>
              </a:rPr>
              <a:t>relaciones</a:t>
            </a:r>
            <a:r>
              <a:rPr lang="en-US" sz="2000" dirty="0">
                <a:solidFill>
                  <a:srgbClr val="383ABB"/>
                </a:solidFill>
                <a:latin typeface="Nunito 1 Bold"/>
              </a:rPr>
              <a:t> con </a:t>
            </a:r>
            <a:r>
              <a:rPr lang="en-US" sz="2000" dirty="0" err="1">
                <a:solidFill>
                  <a:srgbClr val="383ABB"/>
                </a:solidFill>
                <a:latin typeface="Nunito 1 Bold"/>
              </a:rPr>
              <a:t>instituciones</a:t>
            </a:r>
            <a:r>
              <a:rPr lang="en-US" sz="2000" dirty="0">
                <a:solidFill>
                  <a:srgbClr val="383ABB"/>
                </a:solidFill>
                <a:latin typeface="Nunito 1 Bold"/>
              </a:rPr>
              <a:t> </a:t>
            </a:r>
            <a:r>
              <a:rPr lang="en-US" sz="2000" dirty="0" err="1">
                <a:solidFill>
                  <a:srgbClr val="383ABB"/>
                </a:solidFill>
                <a:latin typeface="Nunito 1 Bold"/>
              </a:rPr>
              <a:t>públicas</a:t>
            </a:r>
            <a:r>
              <a:rPr lang="en-US" sz="2000" dirty="0">
                <a:solidFill>
                  <a:srgbClr val="383ABB"/>
                </a:solidFill>
                <a:latin typeface="Nunito 1 Bold"/>
              </a:rPr>
              <a:t>. </a:t>
            </a:r>
            <a:r>
              <a:rPr lang="en-US" sz="2000" dirty="0" err="1">
                <a:solidFill>
                  <a:srgbClr val="383ABB"/>
                </a:solidFill>
                <a:latin typeface="Nunito 1 Bold"/>
              </a:rPr>
              <a:t>Aunque</a:t>
            </a:r>
            <a:r>
              <a:rPr lang="en-US" sz="2000" dirty="0">
                <a:solidFill>
                  <a:srgbClr val="383ABB"/>
                </a:solidFill>
                <a:latin typeface="Nunito 1 Bold"/>
              </a:rPr>
              <a:t> no </a:t>
            </a:r>
            <a:r>
              <a:rPr lang="en-US" sz="2000" dirty="0" err="1">
                <a:solidFill>
                  <a:srgbClr val="383ABB"/>
                </a:solidFill>
                <a:latin typeface="Nunito 1 Bold"/>
              </a:rPr>
              <a:t>buscan</a:t>
            </a:r>
            <a:r>
              <a:rPr lang="en-US" sz="2000" dirty="0">
                <a:solidFill>
                  <a:srgbClr val="383ABB"/>
                </a:solidFill>
                <a:latin typeface="Nunito 1 Bold"/>
              </a:rPr>
              <a:t> </a:t>
            </a:r>
            <a:r>
              <a:rPr lang="en-US" sz="2000" dirty="0" err="1">
                <a:solidFill>
                  <a:srgbClr val="383ABB"/>
                </a:solidFill>
                <a:latin typeface="Nunito 1 Bold"/>
              </a:rPr>
              <a:t>ventas</a:t>
            </a:r>
            <a:r>
              <a:rPr lang="en-US" sz="2000" dirty="0">
                <a:solidFill>
                  <a:srgbClr val="383ABB"/>
                </a:solidFill>
                <a:latin typeface="Nunito 1 Bold"/>
              </a:rPr>
              <a:t> </a:t>
            </a:r>
            <a:r>
              <a:rPr lang="en-US" sz="2000" dirty="0" err="1">
                <a:solidFill>
                  <a:srgbClr val="383ABB"/>
                </a:solidFill>
                <a:latin typeface="Nunito 1 Bold"/>
              </a:rPr>
              <a:t>inmediatas</a:t>
            </a:r>
            <a:r>
              <a:rPr lang="en-US" sz="2000" dirty="0">
                <a:solidFill>
                  <a:srgbClr val="383ABB"/>
                </a:solidFill>
                <a:latin typeface="Nunito 1 Bold"/>
              </a:rPr>
              <a:t>, las </a:t>
            </a:r>
            <a:r>
              <a:rPr lang="en-US" sz="2000" dirty="0" err="1">
                <a:solidFill>
                  <a:srgbClr val="383ABB"/>
                </a:solidFill>
                <a:latin typeface="Nunito 1 Bold"/>
              </a:rPr>
              <a:t>relaciones</a:t>
            </a:r>
            <a:r>
              <a:rPr lang="en-US" sz="2000" dirty="0">
                <a:solidFill>
                  <a:srgbClr val="383ABB"/>
                </a:solidFill>
                <a:latin typeface="Nunito 1 Bold"/>
              </a:rPr>
              <a:t> </a:t>
            </a:r>
            <a:r>
              <a:rPr lang="en-US" sz="2000" dirty="0" err="1">
                <a:solidFill>
                  <a:srgbClr val="383ABB"/>
                </a:solidFill>
                <a:latin typeface="Nunito 1 Bold"/>
              </a:rPr>
              <a:t>públicas</a:t>
            </a:r>
            <a:r>
              <a:rPr lang="en-US" sz="2000" dirty="0">
                <a:solidFill>
                  <a:srgbClr val="383ABB"/>
                </a:solidFill>
                <a:latin typeface="Nunito 1 Bold"/>
              </a:rPr>
              <a:t> </a:t>
            </a:r>
            <a:r>
              <a:rPr lang="en-US" sz="2000" dirty="0" err="1">
                <a:solidFill>
                  <a:srgbClr val="383ABB"/>
                </a:solidFill>
                <a:latin typeface="Nunito 1 Bold"/>
              </a:rPr>
              <a:t>mejoran</a:t>
            </a:r>
            <a:r>
              <a:rPr lang="en-US" sz="2000" dirty="0">
                <a:solidFill>
                  <a:srgbClr val="383ABB"/>
                </a:solidFill>
                <a:latin typeface="Nunito 1 Bold"/>
              </a:rPr>
              <a:t> la imagen </a:t>
            </a:r>
            <a:r>
              <a:rPr lang="en-US" sz="2000" dirty="0" err="1">
                <a:solidFill>
                  <a:srgbClr val="383ABB"/>
                </a:solidFill>
                <a:latin typeface="Nunito 1 Bold"/>
              </a:rPr>
              <a:t>corporativa</a:t>
            </a:r>
            <a:r>
              <a:rPr lang="en-US" sz="2000" dirty="0">
                <a:solidFill>
                  <a:srgbClr val="383ABB"/>
                </a:solidFill>
                <a:latin typeface="Nunito 1 Bold"/>
              </a:rPr>
              <a:t> de la </a:t>
            </a:r>
            <a:r>
              <a:rPr lang="en-US" sz="2000" dirty="0" err="1">
                <a:solidFill>
                  <a:srgbClr val="383ABB"/>
                </a:solidFill>
                <a:latin typeface="Nunito 1 Bold"/>
              </a:rPr>
              <a:t>empresa</a:t>
            </a:r>
            <a:r>
              <a:rPr lang="en-US" sz="2000" dirty="0">
                <a:solidFill>
                  <a:srgbClr val="383ABB"/>
                </a:solidFill>
                <a:latin typeface="Nunito 1 Bold"/>
              </a:rPr>
              <a:t>.</a:t>
            </a:r>
          </a:p>
          <a:p>
            <a:pPr>
              <a:lnSpc>
                <a:spcPts val="2800"/>
              </a:lnSpc>
            </a:pPr>
            <a:endParaRPr lang="en-US" sz="2000" dirty="0">
              <a:solidFill>
                <a:srgbClr val="383ABB"/>
              </a:solidFill>
              <a:latin typeface="Nunito 1 Bold"/>
            </a:endParaRPr>
          </a:p>
          <a:p>
            <a:pPr>
              <a:lnSpc>
                <a:spcPts val="2800"/>
              </a:lnSpc>
            </a:pPr>
            <a:endParaRPr lang="en-US" sz="2000" dirty="0">
              <a:solidFill>
                <a:srgbClr val="383ABB"/>
              </a:solidFill>
              <a:latin typeface="Nunito 1 Bold"/>
            </a:endParaRPr>
          </a:p>
        </p:txBody>
      </p:sp>
      <p:sp>
        <p:nvSpPr>
          <p:cNvPr id="20" name="TextBox 20"/>
          <p:cNvSpPr txBox="1"/>
          <p:nvPr/>
        </p:nvSpPr>
        <p:spPr>
          <a:xfrm>
            <a:off x="6144927" y="3023993"/>
            <a:ext cx="4381500" cy="713251"/>
          </a:xfrm>
          <a:prstGeom prst="rect">
            <a:avLst/>
          </a:prstGeom>
        </p:spPr>
        <p:txBody>
          <a:bodyPr lIns="0" tIns="0" rIns="0" bIns="0" rtlCol="0" anchor="t">
            <a:spAutoFit/>
          </a:bodyPr>
          <a:lstStyle/>
          <a:p>
            <a:pPr marL="0" lvl="0" indent="0" algn="ctr">
              <a:lnSpc>
                <a:spcPts val="2633"/>
              </a:lnSpc>
            </a:pPr>
            <a:r>
              <a:rPr lang="en-US" sz="3062" dirty="0">
                <a:solidFill>
                  <a:srgbClr val="383ABB"/>
                </a:solidFill>
                <a:latin typeface="Nunito 1 Ultra-Bold"/>
              </a:rPr>
              <a:t>RELACIONES PÚBLICAS</a:t>
            </a:r>
          </a:p>
        </p:txBody>
      </p:sp>
      <p:sp>
        <p:nvSpPr>
          <p:cNvPr id="21" name="TextBox 21"/>
          <p:cNvSpPr txBox="1"/>
          <p:nvPr/>
        </p:nvSpPr>
        <p:spPr>
          <a:xfrm>
            <a:off x="12165072" y="3296891"/>
            <a:ext cx="4381500" cy="272229"/>
          </a:xfrm>
          <a:prstGeom prst="rect">
            <a:avLst/>
          </a:prstGeom>
        </p:spPr>
        <p:txBody>
          <a:bodyPr lIns="0" tIns="0" rIns="0" bIns="0" rtlCol="0" anchor="t">
            <a:spAutoFit/>
          </a:bodyPr>
          <a:lstStyle/>
          <a:p>
            <a:pPr marL="0" lvl="0" indent="0" algn="ctr">
              <a:lnSpc>
                <a:spcPts val="1531"/>
              </a:lnSpc>
              <a:spcBef>
                <a:spcPct val="0"/>
              </a:spcBef>
            </a:pPr>
            <a:r>
              <a:rPr lang="en-US" sz="3062" dirty="0">
                <a:solidFill>
                  <a:srgbClr val="383ABB"/>
                </a:solidFill>
                <a:latin typeface="Nunito 1 Ultra-Bold"/>
              </a:rPr>
              <a:t>VENTA PERSONAL</a:t>
            </a:r>
          </a:p>
        </p:txBody>
      </p:sp>
      <p:sp>
        <p:nvSpPr>
          <p:cNvPr id="22" name="TextBox 22"/>
          <p:cNvSpPr txBox="1"/>
          <p:nvPr/>
        </p:nvSpPr>
        <p:spPr>
          <a:xfrm>
            <a:off x="12366190" y="3923394"/>
            <a:ext cx="4381500" cy="5626100"/>
          </a:xfrm>
          <a:prstGeom prst="rect">
            <a:avLst/>
          </a:prstGeom>
        </p:spPr>
        <p:txBody>
          <a:bodyPr lIns="0" tIns="0" rIns="0" bIns="0" rtlCol="0" anchor="t">
            <a:spAutoFit/>
          </a:bodyPr>
          <a:lstStyle/>
          <a:p>
            <a:pPr>
              <a:lnSpc>
                <a:spcPts val="2800"/>
              </a:lnSpc>
            </a:pPr>
            <a:r>
              <a:rPr lang="en-US" sz="2000" dirty="0">
                <a:solidFill>
                  <a:srgbClr val="383ABB"/>
                </a:solidFill>
                <a:latin typeface="Nunito 1 Bold"/>
              </a:rPr>
              <a:t>La </a:t>
            </a:r>
            <a:r>
              <a:rPr lang="en-US" sz="2000" dirty="0" err="1">
                <a:solidFill>
                  <a:srgbClr val="383ABB"/>
                </a:solidFill>
                <a:latin typeface="Nunito 1 Bold"/>
              </a:rPr>
              <a:t>empresa</a:t>
            </a:r>
            <a:r>
              <a:rPr lang="en-US" sz="2000" dirty="0">
                <a:solidFill>
                  <a:srgbClr val="383ABB"/>
                </a:solidFill>
                <a:latin typeface="Nunito 1 Bold"/>
              </a:rPr>
              <a:t> se </a:t>
            </a:r>
            <a:r>
              <a:rPr lang="en-US" sz="2000" dirty="0" err="1">
                <a:solidFill>
                  <a:srgbClr val="383ABB"/>
                </a:solidFill>
                <a:latin typeface="Nunito 1 Bold"/>
              </a:rPr>
              <a:t>relaciona</a:t>
            </a:r>
            <a:r>
              <a:rPr lang="en-US" sz="2000" dirty="0">
                <a:solidFill>
                  <a:srgbClr val="383ABB"/>
                </a:solidFill>
                <a:latin typeface="Nunito 1 Bold"/>
              </a:rPr>
              <a:t> “</a:t>
            </a:r>
            <a:r>
              <a:rPr lang="en-US" sz="2000" dirty="0" err="1">
                <a:solidFill>
                  <a:srgbClr val="383ABB"/>
                </a:solidFill>
                <a:latin typeface="Nunito 1 Bold"/>
              </a:rPr>
              <a:t>cuerpo</a:t>
            </a:r>
            <a:r>
              <a:rPr lang="en-US" sz="2000" dirty="0">
                <a:solidFill>
                  <a:srgbClr val="383ABB"/>
                </a:solidFill>
                <a:latin typeface="Nunito 1 Bold"/>
              </a:rPr>
              <a:t> a </a:t>
            </a:r>
            <a:r>
              <a:rPr lang="en-US" sz="2000" dirty="0" err="1">
                <a:solidFill>
                  <a:srgbClr val="383ABB"/>
                </a:solidFill>
                <a:latin typeface="Nunito 1 Bold"/>
              </a:rPr>
              <a:t>cuerpo</a:t>
            </a:r>
            <a:r>
              <a:rPr lang="en-US" sz="2000" dirty="0">
                <a:solidFill>
                  <a:srgbClr val="383ABB"/>
                </a:solidFill>
                <a:latin typeface="Nunito 1 Bold"/>
              </a:rPr>
              <a:t>” con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clientes</a:t>
            </a:r>
            <a:r>
              <a:rPr lang="en-US" sz="2000" dirty="0">
                <a:solidFill>
                  <a:srgbClr val="383ABB"/>
                </a:solidFill>
                <a:latin typeface="Nunito 1 Bold"/>
              </a:rPr>
              <a:t> </a:t>
            </a:r>
            <a:r>
              <a:rPr lang="en-US" sz="2000" dirty="0" err="1">
                <a:solidFill>
                  <a:srgbClr val="383ABB"/>
                </a:solidFill>
                <a:latin typeface="Nunito 1 Bold"/>
              </a:rPr>
              <a:t>mediante</a:t>
            </a:r>
            <a:r>
              <a:rPr lang="en-US" sz="2000" dirty="0">
                <a:solidFill>
                  <a:srgbClr val="383ABB"/>
                </a:solidFill>
                <a:latin typeface="Nunito 1 Bold"/>
              </a:rPr>
              <a:t> la </a:t>
            </a:r>
            <a:r>
              <a:rPr lang="en-US" sz="2000" dirty="0" err="1">
                <a:solidFill>
                  <a:srgbClr val="383ABB"/>
                </a:solidFill>
                <a:latin typeface="Nunito 1 Bold"/>
              </a:rPr>
              <a:t>venta</a:t>
            </a:r>
            <a:r>
              <a:rPr lang="en-US" sz="2000" dirty="0">
                <a:solidFill>
                  <a:srgbClr val="383ABB"/>
                </a:solidFill>
                <a:latin typeface="Nunito 1 Bold"/>
              </a:rPr>
              <a:t> personal, que es la </a:t>
            </a:r>
            <a:r>
              <a:rPr lang="en-US" sz="2000" dirty="0" err="1">
                <a:solidFill>
                  <a:srgbClr val="383ABB"/>
                </a:solidFill>
                <a:latin typeface="Nunito 1 Bold"/>
              </a:rPr>
              <a:t>relación</a:t>
            </a:r>
            <a:r>
              <a:rPr lang="en-US" sz="2000" dirty="0">
                <a:solidFill>
                  <a:srgbClr val="383ABB"/>
                </a:solidFill>
                <a:latin typeface="Nunito 1 Bold"/>
              </a:rPr>
              <a:t> de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vendedores</a:t>
            </a:r>
            <a:r>
              <a:rPr lang="en-US" sz="2000" dirty="0">
                <a:solidFill>
                  <a:srgbClr val="383ABB"/>
                </a:solidFill>
                <a:latin typeface="Nunito 1 Bold"/>
              </a:rPr>
              <a:t> con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clientes</a:t>
            </a:r>
            <a:r>
              <a:rPr lang="en-US" sz="2000" dirty="0">
                <a:solidFill>
                  <a:srgbClr val="383ABB"/>
                </a:solidFill>
                <a:latin typeface="Nunito 1 Bold"/>
              </a:rPr>
              <a:t> </a:t>
            </a:r>
            <a:r>
              <a:rPr lang="en-US" sz="2000" dirty="0" err="1">
                <a:solidFill>
                  <a:srgbClr val="383ABB"/>
                </a:solidFill>
                <a:latin typeface="Nunito 1 Bold"/>
              </a:rPr>
              <a:t>potenciales</a:t>
            </a:r>
            <a:r>
              <a:rPr lang="en-US" sz="2000" dirty="0">
                <a:solidFill>
                  <a:srgbClr val="383ABB"/>
                </a:solidFill>
                <a:latin typeface="Nunito 1 Bold"/>
              </a:rPr>
              <a:t>.</a:t>
            </a:r>
          </a:p>
          <a:p>
            <a:pPr>
              <a:lnSpc>
                <a:spcPts val="2800"/>
              </a:lnSpc>
            </a:pPr>
            <a:r>
              <a:rPr lang="en-US" sz="2000" dirty="0">
                <a:solidFill>
                  <a:srgbClr val="383ABB"/>
                </a:solidFill>
                <a:latin typeface="Nunito 1 Bold"/>
              </a:rPr>
              <a:t>Es </a:t>
            </a:r>
            <a:r>
              <a:rPr lang="en-US" sz="2000" dirty="0" err="1">
                <a:solidFill>
                  <a:srgbClr val="383ABB"/>
                </a:solidFill>
                <a:latin typeface="Nunito 1 Bold"/>
              </a:rPr>
              <a:t>una</a:t>
            </a:r>
            <a:r>
              <a:rPr lang="en-US" sz="2000" dirty="0">
                <a:solidFill>
                  <a:srgbClr val="383ABB"/>
                </a:solidFill>
                <a:latin typeface="Nunito 1 Bold"/>
              </a:rPr>
              <a:t> forma de </a:t>
            </a:r>
            <a:r>
              <a:rPr lang="en-US" sz="2000" dirty="0" err="1">
                <a:solidFill>
                  <a:srgbClr val="383ABB"/>
                </a:solidFill>
                <a:latin typeface="Nunito 1 Bold"/>
              </a:rPr>
              <a:t>comunicación</a:t>
            </a:r>
            <a:r>
              <a:rPr lang="en-US" sz="2000" dirty="0">
                <a:solidFill>
                  <a:srgbClr val="383ABB"/>
                </a:solidFill>
                <a:latin typeface="Nunito 1 Bold"/>
              </a:rPr>
              <a:t> interpersonal, </a:t>
            </a:r>
            <a:r>
              <a:rPr lang="en-US" sz="2000" dirty="0" err="1">
                <a:solidFill>
                  <a:srgbClr val="383ABB"/>
                </a:solidFill>
                <a:latin typeface="Nunito 1 Bold"/>
              </a:rPr>
              <a:t>realizada</a:t>
            </a:r>
            <a:r>
              <a:rPr lang="en-US" sz="2000" dirty="0">
                <a:solidFill>
                  <a:srgbClr val="383ABB"/>
                </a:solidFill>
                <a:latin typeface="Nunito 1 Bold"/>
              </a:rPr>
              <a:t> </a:t>
            </a:r>
            <a:r>
              <a:rPr lang="en-US" sz="2000" dirty="0" err="1">
                <a:solidFill>
                  <a:srgbClr val="383ABB"/>
                </a:solidFill>
                <a:latin typeface="Nunito 1 Bold"/>
              </a:rPr>
              <a:t>por</a:t>
            </a:r>
            <a:r>
              <a:rPr lang="en-US" sz="2000" dirty="0">
                <a:solidFill>
                  <a:srgbClr val="383ABB"/>
                </a:solidFill>
                <a:latin typeface="Nunito 1 Bold"/>
              </a:rPr>
              <a:t>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vendedores</a:t>
            </a:r>
            <a:r>
              <a:rPr lang="en-US" sz="2000" dirty="0">
                <a:solidFill>
                  <a:srgbClr val="383ABB"/>
                </a:solidFill>
                <a:latin typeface="Nunito 1 Bold"/>
              </a:rPr>
              <a:t>, </a:t>
            </a:r>
            <a:r>
              <a:rPr lang="en-US" sz="2000" dirty="0" err="1">
                <a:solidFill>
                  <a:srgbClr val="383ABB"/>
                </a:solidFill>
                <a:latin typeface="Nunito 1 Bold"/>
              </a:rPr>
              <a:t>comerciales</a:t>
            </a:r>
            <a:r>
              <a:rPr lang="en-US" sz="2000" dirty="0">
                <a:solidFill>
                  <a:srgbClr val="383ABB"/>
                </a:solidFill>
                <a:latin typeface="Nunito 1 Bold"/>
              </a:rPr>
              <a:t>, </a:t>
            </a:r>
            <a:r>
              <a:rPr lang="en-US" sz="2000" dirty="0" err="1">
                <a:solidFill>
                  <a:srgbClr val="383ABB"/>
                </a:solidFill>
                <a:latin typeface="Nunito 1 Bold"/>
              </a:rPr>
              <a:t>agentes</a:t>
            </a:r>
            <a:r>
              <a:rPr lang="en-US" sz="2000" dirty="0">
                <a:solidFill>
                  <a:srgbClr val="383ABB"/>
                </a:solidFill>
                <a:latin typeface="Nunito 1 Bold"/>
              </a:rPr>
              <a:t> de </a:t>
            </a:r>
            <a:r>
              <a:rPr lang="en-US" sz="2000" dirty="0" err="1">
                <a:solidFill>
                  <a:srgbClr val="383ABB"/>
                </a:solidFill>
                <a:latin typeface="Nunito 1 Bold"/>
              </a:rPr>
              <a:t>ventas</a:t>
            </a:r>
            <a:r>
              <a:rPr lang="en-US" sz="2000" dirty="0">
                <a:solidFill>
                  <a:srgbClr val="383ABB"/>
                </a:solidFill>
                <a:latin typeface="Nunito 1 Bold"/>
              </a:rPr>
              <a:t>, etc. </a:t>
            </a:r>
            <a:r>
              <a:rPr lang="en-US" sz="2000" dirty="0" err="1">
                <a:solidFill>
                  <a:srgbClr val="383ABB"/>
                </a:solidFill>
                <a:latin typeface="Nunito 1 Bold"/>
              </a:rPr>
              <a:t>Permite</a:t>
            </a:r>
            <a:r>
              <a:rPr lang="en-US" sz="2000" dirty="0">
                <a:solidFill>
                  <a:srgbClr val="383ABB"/>
                </a:solidFill>
                <a:latin typeface="Nunito 1 Bold"/>
              </a:rPr>
              <a:t> </a:t>
            </a:r>
            <a:r>
              <a:rPr lang="en-US" sz="2000" dirty="0" err="1">
                <a:solidFill>
                  <a:srgbClr val="383ABB"/>
                </a:solidFill>
                <a:latin typeface="Nunito 1 Bold"/>
              </a:rPr>
              <a:t>conocer</a:t>
            </a:r>
            <a:r>
              <a:rPr lang="en-US" sz="2000" dirty="0">
                <a:solidFill>
                  <a:srgbClr val="383ABB"/>
                </a:solidFill>
                <a:latin typeface="Nunito 1 Bold"/>
              </a:rPr>
              <a:t> las </a:t>
            </a:r>
            <a:r>
              <a:rPr lang="en-US" sz="2000" dirty="0" err="1">
                <a:solidFill>
                  <a:srgbClr val="383ABB"/>
                </a:solidFill>
                <a:latin typeface="Nunito 1 Bold"/>
              </a:rPr>
              <a:t>reacciones</a:t>
            </a:r>
            <a:r>
              <a:rPr lang="en-US" sz="2000" dirty="0">
                <a:solidFill>
                  <a:srgbClr val="383ABB"/>
                </a:solidFill>
                <a:latin typeface="Nunito 1 Bold"/>
              </a:rPr>
              <a:t> del </a:t>
            </a:r>
            <a:r>
              <a:rPr lang="en-US" sz="2000" dirty="0" err="1">
                <a:solidFill>
                  <a:srgbClr val="383ABB"/>
                </a:solidFill>
                <a:latin typeface="Nunito 1 Bold"/>
              </a:rPr>
              <a:t>consumidor</a:t>
            </a:r>
            <a:r>
              <a:rPr lang="en-US" sz="2000" dirty="0">
                <a:solidFill>
                  <a:srgbClr val="383ABB"/>
                </a:solidFill>
                <a:latin typeface="Nunito 1 Bold"/>
              </a:rPr>
              <a:t> y </a:t>
            </a:r>
            <a:r>
              <a:rPr lang="en-US" sz="2000" dirty="0" err="1">
                <a:solidFill>
                  <a:srgbClr val="383ABB"/>
                </a:solidFill>
                <a:latin typeface="Nunito 1 Bold"/>
              </a:rPr>
              <a:t>ajustar</a:t>
            </a:r>
            <a:r>
              <a:rPr lang="en-US" sz="2000" dirty="0">
                <a:solidFill>
                  <a:srgbClr val="383ABB"/>
                </a:solidFill>
                <a:latin typeface="Nunito 1 Bold"/>
              </a:rPr>
              <a:t> la </a:t>
            </a:r>
            <a:r>
              <a:rPr lang="en-US" sz="2000" dirty="0" err="1">
                <a:solidFill>
                  <a:srgbClr val="383ABB"/>
                </a:solidFill>
                <a:latin typeface="Nunito 1 Bold"/>
              </a:rPr>
              <a:t>actuación</a:t>
            </a:r>
            <a:r>
              <a:rPr lang="en-US" sz="2000" dirty="0">
                <a:solidFill>
                  <a:srgbClr val="383ABB"/>
                </a:solidFill>
                <a:latin typeface="Nunito 1 Bold"/>
              </a:rPr>
              <a:t> </a:t>
            </a:r>
            <a:r>
              <a:rPr lang="en-US" sz="2000" dirty="0" err="1">
                <a:solidFill>
                  <a:srgbClr val="383ABB"/>
                </a:solidFill>
                <a:latin typeface="Nunito 1 Bold"/>
              </a:rPr>
              <a:t>según</a:t>
            </a:r>
            <a:r>
              <a:rPr lang="en-US" sz="2000" dirty="0">
                <a:solidFill>
                  <a:srgbClr val="383ABB"/>
                </a:solidFill>
                <a:latin typeface="Nunito 1 Bold"/>
              </a:rPr>
              <a:t> las </a:t>
            </a:r>
            <a:r>
              <a:rPr lang="en-US" sz="2000" dirty="0" err="1">
                <a:solidFill>
                  <a:srgbClr val="383ABB"/>
                </a:solidFill>
                <a:latin typeface="Nunito 1 Bold"/>
              </a:rPr>
              <a:t>necesidades</a:t>
            </a:r>
            <a:r>
              <a:rPr lang="en-US" sz="2000" dirty="0">
                <a:solidFill>
                  <a:srgbClr val="383ABB"/>
                </a:solidFill>
                <a:latin typeface="Nunito 1 Bold"/>
              </a:rPr>
              <a:t> que </a:t>
            </a:r>
            <a:r>
              <a:rPr lang="en-US" sz="2000" dirty="0" err="1">
                <a:solidFill>
                  <a:srgbClr val="383ABB"/>
                </a:solidFill>
                <a:latin typeface="Nunito 1 Bold"/>
              </a:rPr>
              <a:t>muestre</a:t>
            </a:r>
            <a:r>
              <a:rPr lang="en-US" sz="2000" dirty="0">
                <a:solidFill>
                  <a:srgbClr val="383ABB"/>
                </a:solidFill>
                <a:latin typeface="Nunito 1 Bold"/>
              </a:rPr>
              <a:t>.</a:t>
            </a:r>
          </a:p>
          <a:p>
            <a:pPr>
              <a:lnSpc>
                <a:spcPts val="2800"/>
              </a:lnSpc>
            </a:pPr>
            <a:r>
              <a:rPr lang="en-US" sz="2000" dirty="0" err="1">
                <a:solidFill>
                  <a:srgbClr val="383ABB"/>
                </a:solidFill>
                <a:latin typeface="Nunito 1 Bold"/>
              </a:rPr>
              <a:t>Apropiada</a:t>
            </a:r>
            <a:r>
              <a:rPr lang="en-US" sz="2000" dirty="0">
                <a:solidFill>
                  <a:srgbClr val="383ABB"/>
                </a:solidFill>
                <a:latin typeface="Nunito 1 Bold"/>
              </a:rPr>
              <a:t> para </a:t>
            </a:r>
            <a:r>
              <a:rPr lang="en-US" sz="2000" dirty="0" err="1">
                <a:solidFill>
                  <a:srgbClr val="383ABB"/>
                </a:solidFill>
                <a:latin typeface="Nunito 1 Bold"/>
              </a:rPr>
              <a:t>productos</a:t>
            </a:r>
            <a:r>
              <a:rPr lang="en-US" sz="2000" dirty="0">
                <a:solidFill>
                  <a:srgbClr val="383ABB"/>
                </a:solidFill>
                <a:latin typeface="Nunito 1 Bold"/>
              </a:rPr>
              <a:t> </a:t>
            </a:r>
            <a:r>
              <a:rPr lang="en-US" sz="2000" dirty="0" err="1">
                <a:solidFill>
                  <a:srgbClr val="383ABB"/>
                </a:solidFill>
                <a:latin typeface="Nunito 1 Bold"/>
              </a:rPr>
              <a:t>industriales</a:t>
            </a:r>
            <a:r>
              <a:rPr lang="en-US" sz="2000" dirty="0">
                <a:solidFill>
                  <a:srgbClr val="383ABB"/>
                </a:solidFill>
                <a:latin typeface="Nunito 1 Bold"/>
              </a:rPr>
              <a:t> o de </a:t>
            </a:r>
            <a:r>
              <a:rPr lang="en-US" sz="2000" dirty="0" err="1">
                <a:solidFill>
                  <a:srgbClr val="383ABB"/>
                </a:solidFill>
                <a:latin typeface="Nunito 1 Bold"/>
              </a:rPr>
              <a:t>uso</a:t>
            </a:r>
            <a:r>
              <a:rPr lang="en-US" sz="2000" dirty="0">
                <a:solidFill>
                  <a:srgbClr val="383ABB"/>
                </a:solidFill>
                <a:latin typeface="Nunito 1 Bold"/>
              </a:rPr>
              <a:t> </a:t>
            </a:r>
            <a:r>
              <a:rPr lang="en-US" sz="2000" dirty="0" err="1">
                <a:solidFill>
                  <a:srgbClr val="383ABB"/>
                </a:solidFill>
                <a:latin typeface="Nunito 1 Bold"/>
              </a:rPr>
              <a:t>racional</a:t>
            </a:r>
            <a:r>
              <a:rPr lang="en-US" sz="2000" dirty="0">
                <a:solidFill>
                  <a:srgbClr val="383ABB"/>
                </a:solidFill>
                <a:latin typeface="Nunito 1 Bold"/>
              </a:rPr>
              <a:t>, no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productos</a:t>
            </a:r>
            <a:r>
              <a:rPr lang="en-US" sz="2000" dirty="0">
                <a:solidFill>
                  <a:srgbClr val="383ABB"/>
                </a:solidFill>
                <a:latin typeface="Nunito 1 Bold"/>
              </a:rPr>
              <a:t> de </a:t>
            </a:r>
            <a:r>
              <a:rPr lang="en-US" sz="2000" dirty="0" err="1">
                <a:solidFill>
                  <a:srgbClr val="383ABB"/>
                </a:solidFill>
                <a:latin typeface="Nunito 1 Bold"/>
              </a:rPr>
              <a:t>consumo</a:t>
            </a:r>
            <a:r>
              <a:rPr lang="en-US" sz="2000" dirty="0">
                <a:solidFill>
                  <a:srgbClr val="383ABB"/>
                </a:solidFill>
                <a:latin typeface="Nunito 1 Bold"/>
              </a:rPr>
              <a:t> </a:t>
            </a:r>
            <a:r>
              <a:rPr lang="en-US" sz="2000" dirty="0" err="1">
                <a:solidFill>
                  <a:srgbClr val="383ABB"/>
                </a:solidFill>
                <a:latin typeface="Nunito 1 Bold"/>
              </a:rPr>
              <a:t>masivo</a:t>
            </a:r>
            <a:r>
              <a:rPr lang="en-US" sz="2000" dirty="0">
                <a:solidFill>
                  <a:srgbClr val="383ABB"/>
                </a:solidFill>
                <a:latin typeface="Nunito 1 Bold"/>
              </a:rPr>
              <a:t>.</a:t>
            </a:r>
          </a:p>
          <a:p>
            <a:pPr marL="0" lvl="0" indent="0">
              <a:lnSpc>
                <a:spcPts val="2800"/>
              </a:lnSpc>
              <a:spcBef>
                <a:spcPct val="0"/>
              </a:spcBef>
            </a:pPr>
            <a:endParaRPr lang="en-US" sz="2000" dirty="0">
              <a:solidFill>
                <a:srgbClr val="383ABB"/>
              </a:solidFill>
              <a:latin typeface="Nunito 1 Bold"/>
            </a:endParaRPr>
          </a:p>
        </p:txBody>
      </p:sp>
      <p:sp>
        <p:nvSpPr>
          <p:cNvPr id="23" name="TextBox 23"/>
          <p:cNvSpPr txBox="1"/>
          <p:nvPr/>
        </p:nvSpPr>
        <p:spPr>
          <a:xfrm>
            <a:off x="2809198" y="264408"/>
            <a:ext cx="12259352" cy="1228725"/>
          </a:xfrm>
          <a:prstGeom prst="rect">
            <a:avLst/>
          </a:prstGeom>
        </p:spPr>
        <p:txBody>
          <a:bodyPr lIns="0" tIns="0" rIns="0" bIns="0" rtlCol="0" anchor="t">
            <a:spAutoFit/>
          </a:bodyPr>
          <a:lstStyle/>
          <a:p>
            <a:pPr marL="0" lvl="0" indent="0" algn="ctr">
              <a:lnSpc>
                <a:spcPts val="9738"/>
              </a:lnSpc>
              <a:spcBef>
                <a:spcPct val="0"/>
              </a:spcBef>
            </a:pPr>
            <a:r>
              <a:rPr lang="en-US" sz="8115">
                <a:solidFill>
                  <a:srgbClr val="383ABB"/>
                </a:solidFill>
                <a:latin typeface="Nunito 1 Heavy"/>
              </a:rPr>
              <a:t>PROMOCIÓN 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p:tgtEl>
                                          <p:spTgt spid="17">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7">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p:tgtEl>
                                          <p:spTgt spid="20"/>
                                        </p:tgtEl>
                                        <p:attrNameLst>
                                          <p:attrName>ppt_y</p:attrName>
                                        </p:attrNameLst>
                                      </p:cBhvr>
                                      <p:tavLst>
                                        <p:tav tm="0">
                                          <p:val>
                                            <p:strVal val="#ppt_y+#ppt_h*1.125000"/>
                                          </p:val>
                                        </p:tav>
                                        <p:tav tm="100000">
                                          <p:val>
                                            <p:strVal val="#ppt_y"/>
                                          </p:val>
                                        </p:tav>
                                      </p:tavLst>
                                    </p:anim>
                                    <p:animEffect transition="in" filter="wipe(up)">
                                      <p:cBhvr>
                                        <p:cTn id="18" dur="500"/>
                                        <p:tgtEl>
                                          <p:spTgt spid="20"/>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p:tgtEl>
                                          <p:spTgt spid="19"/>
                                        </p:tgtEl>
                                        <p:attrNameLst>
                                          <p:attrName>ppt_y</p:attrName>
                                        </p:attrNameLst>
                                      </p:cBhvr>
                                      <p:tavLst>
                                        <p:tav tm="0">
                                          <p:val>
                                            <p:strVal val="#ppt_y+#ppt_h*1.125000"/>
                                          </p:val>
                                        </p:tav>
                                        <p:tav tm="100000">
                                          <p:val>
                                            <p:strVal val="#ppt_y"/>
                                          </p:val>
                                        </p:tav>
                                      </p:tavLst>
                                    </p:anim>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up)">
                                      <p:cBhvr>
                                        <p:cTn id="28" dur="500"/>
                                        <p:tgtEl>
                                          <p:spTgt spid="21"/>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ppt_y</p:attrName>
                                        </p:attrNameLst>
                                      </p:cBhvr>
                                      <p:tavLst>
                                        <p:tav tm="0">
                                          <p:val>
                                            <p:strVal val="#ppt_y+#ppt_h*1.125000"/>
                                          </p:val>
                                        </p:tav>
                                        <p:tav tm="100000">
                                          <p:val>
                                            <p:strVal val="#ppt_y"/>
                                          </p:val>
                                        </p:tav>
                                      </p:tavLst>
                                    </p:anim>
                                    <p:animEffect transition="in" filter="wipe(up)">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grpSp>
        <p:nvGrpSpPr>
          <p:cNvPr id="3" name="Group 3"/>
          <p:cNvGrpSpPr/>
          <p:nvPr/>
        </p:nvGrpSpPr>
        <p:grpSpPr>
          <a:xfrm>
            <a:off x="2809198" y="1493133"/>
            <a:ext cx="2951942" cy="1427422"/>
            <a:chOff x="0" y="0"/>
            <a:chExt cx="3935922" cy="1903230"/>
          </a:xfrm>
        </p:grpSpPr>
        <p:sp>
          <p:nvSpPr>
            <p:cNvPr id="4" name="Freeform 4"/>
            <p:cNvSpPr/>
            <p:nvPr/>
          </p:nvSpPr>
          <p:spPr>
            <a:xfrm>
              <a:off x="0" y="1293892"/>
              <a:ext cx="324057" cy="323652"/>
            </a:xfrm>
            <a:custGeom>
              <a:avLst/>
              <a:gdLst/>
              <a:ahLst/>
              <a:cxnLst/>
              <a:rect l="l" t="t" r="r" b="b"/>
              <a:pathLst>
                <a:path w="324057" h="323652">
                  <a:moveTo>
                    <a:pt x="0" y="0"/>
                  </a:moveTo>
                  <a:lnTo>
                    <a:pt x="324057" y="0"/>
                  </a:lnTo>
                  <a:lnTo>
                    <a:pt x="324057" y="323651"/>
                  </a:lnTo>
                  <a:lnTo>
                    <a:pt x="0" y="323651"/>
                  </a:lnTo>
                  <a:lnTo>
                    <a:pt x="0" y="0"/>
                  </a:lnTo>
                  <a:close/>
                </a:path>
              </a:pathLst>
            </a:custGeom>
            <a:blipFill>
              <a:blip r:embed="rId3"/>
              <a:stretch>
                <a:fillRect/>
              </a:stretch>
            </a:blipFill>
          </p:spPr>
          <p:txBody>
            <a:bodyPr/>
            <a:lstStyle/>
            <a:p>
              <a:endParaRPr lang="es-ES"/>
            </a:p>
          </p:txBody>
        </p:sp>
        <p:sp>
          <p:nvSpPr>
            <p:cNvPr id="5" name="Freeform 5"/>
            <p:cNvSpPr/>
            <p:nvPr/>
          </p:nvSpPr>
          <p:spPr>
            <a:xfrm>
              <a:off x="3649878" y="1617543"/>
              <a:ext cx="286044" cy="285686"/>
            </a:xfrm>
            <a:custGeom>
              <a:avLst/>
              <a:gdLst/>
              <a:ahLst/>
              <a:cxnLst/>
              <a:rect l="l" t="t" r="r" b="b"/>
              <a:pathLst>
                <a:path w="286044" h="285686">
                  <a:moveTo>
                    <a:pt x="0" y="0"/>
                  </a:moveTo>
                  <a:lnTo>
                    <a:pt x="286044" y="0"/>
                  </a:lnTo>
                  <a:lnTo>
                    <a:pt x="286044" y="285687"/>
                  </a:lnTo>
                  <a:lnTo>
                    <a:pt x="0" y="285687"/>
                  </a:lnTo>
                  <a:lnTo>
                    <a:pt x="0" y="0"/>
                  </a:lnTo>
                  <a:close/>
                </a:path>
              </a:pathLst>
            </a:custGeom>
            <a:blipFill>
              <a:blip r:embed="rId4"/>
              <a:stretch>
                <a:fillRect/>
              </a:stretch>
            </a:blipFill>
            <a:ln cap="sq">
              <a:noFill/>
              <a:prstDash val="solid"/>
              <a:miter/>
            </a:ln>
          </p:spPr>
          <p:txBody>
            <a:bodyPr/>
            <a:lstStyle/>
            <a:p>
              <a:endParaRPr lang="es-ES"/>
            </a:p>
          </p:txBody>
        </p:sp>
        <p:sp>
          <p:nvSpPr>
            <p:cNvPr id="6" name="Freeform 6"/>
            <p:cNvSpPr/>
            <p:nvPr/>
          </p:nvSpPr>
          <p:spPr>
            <a:xfrm>
              <a:off x="736893" y="0"/>
              <a:ext cx="401600" cy="401098"/>
            </a:xfrm>
            <a:custGeom>
              <a:avLst/>
              <a:gdLst/>
              <a:ahLst/>
              <a:cxnLst/>
              <a:rect l="l" t="t" r="r" b="b"/>
              <a:pathLst>
                <a:path w="401600" h="401098">
                  <a:moveTo>
                    <a:pt x="0" y="0"/>
                  </a:moveTo>
                  <a:lnTo>
                    <a:pt x="401601" y="0"/>
                  </a:lnTo>
                  <a:lnTo>
                    <a:pt x="401601" y="401098"/>
                  </a:lnTo>
                  <a:lnTo>
                    <a:pt x="0" y="401098"/>
                  </a:lnTo>
                  <a:lnTo>
                    <a:pt x="0" y="0"/>
                  </a:lnTo>
                  <a:close/>
                </a:path>
              </a:pathLst>
            </a:custGeom>
            <a:blipFill>
              <a:blip r:embed="rId5"/>
              <a:stretch>
                <a:fillRect/>
              </a:stretch>
            </a:blipFill>
          </p:spPr>
          <p:txBody>
            <a:bodyPr/>
            <a:lstStyle/>
            <a:p>
              <a:endParaRPr lang="es-ES"/>
            </a:p>
          </p:txBody>
        </p:sp>
      </p:grpSp>
      <p:grpSp>
        <p:nvGrpSpPr>
          <p:cNvPr id="7" name="Group 7"/>
          <p:cNvGrpSpPr/>
          <p:nvPr/>
        </p:nvGrpSpPr>
        <p:grpSpPr>
          <a:xfrm>
            <a:off x="13446297" y="1274867"/>
            <a:ext cx="2221285" cy="1750940"/>
            <a:chOff x="0" y="0"/>
            <a:chExt cx="2961714" cy="2334587"/>
          </a:xfrm>
        </p:grpSpPr>
        <p:sp>
          <p:nvSpPr>
            <p:cNvPr id="8" name="Freeform 8"/>
            <p:cNvSpPr/>
            <p:nvPr/>
          </p:nvSpPr>
          <p:spPr>
            <a:xfrm>
              <a:off x="292004" y="2148427"/>
              <a:ext cx="186393" cy="186160"/>
            </a:xfrm>
            <a:custGeom>
              <a:avLst/>
              <a:gdLst/>
              <a:ahLst/>
              <a:cxnLst/>
              <a:rect l="l" t="t" r="r" b="b"/>
              <a:pathLst>
                <a:path w="186393" h="186160">
                  <a:moveTo>
                    <a:pt x="0" y="0"/>
                  </a:moveTo>
                  <a:lnTo>
                    <a:pt x="186393" y="0"/>
                  </a:lnTo>
                  <a:lnTo>
                    <a:pt x="186393" y="186160"/>
                  </a:lnTo>
                  <a:lnTo>
                    <a:pt x="0" y="186160"/>
                  </a:lnTo>
                  <a:lnTo>
                    <a:pt x="0" y="0"/>
                  </a:lnTo>
                  <a:close/>
                </a:path>
              </a:pathLst>
            </a:custGeom>
            <a:blipFill>
              <a:blip r:embed="rId3"/>
              <a:stretch>
                <a:fillRect/>
              </a:stretch>
            </a:blipFill>
          </p:spPr>
          <p:txBody>
            <a:bodyPr/>
            <a:lstStyle/>
            <a:p>
              <a:endParaRPr lang="es-ES"/>
            </a:p>
          </p:txBody>
        </p:sp>
        <p:sp>
          <p:nvSpPr>
            <p:cNvPr id="9" name="Freeform 9"/>
            <p:cNvSpPr/>
            <p:nvPr/>
          </p:nvSpPr>
          <p:spPr>
            <a:xfrm>
              <a:off x="2718925" y="0"/>
              <a:ext cx="242788" cy="242485"/>
            </a:xfrm>
            <a:custGeom>
              <a:avLst/>
              <a:gdLst/>
              <a:ahLst/>
              <a:cxnLst/>
              <a:rect l="l" t="t" r="r" b="b"/>
              <a:pathLst>
                <a:path w="242788" h="242485">
                  <a:moveTo>
                    <a:pt x="0" y="0"/>
                  </a:moveTo>
                  <a:lnTo>
                    <a:pt x="242789" y="0"/>
                  </a:lnTo>
                  <a:lnTo>
                    <a:pt x="242789" y="242485"/>
                  </a:lnTo>
                  <a:lnTo>
                    <a:pt x="0" y="242485"/>
                  </a:lnTo>
                  <a:lnTo>
                    <a:pt x="0" y="0"/>
                  </a:lnTo>
                  <a:close/>
                </a:path>
              </a:pathLst>
            </a:custGeom>
            <a:blipFill>
              <a:blip r:embed="rId4"/>
              <a:stretch>
                <a:fillRect/>
              </a:stretch>
            </a:blipFill>
            <a:ln cap="sq">
              <a:noFill/>
              <a:prstDash val="solid"/>
              <a:miter/>
            </a:ln>
          </p:spPr>
          <p:txBody>
            <a:bodyPr/>
            <a:lstStyle/>
            <a:p>
              <a:endParaRPr lang="es-ES"/>
            </a:p>
          </p:txBody>
        </p:sp>
        <p:sp>
          <p:nvSpPr>
            <p:cNvPr id="10" name="Freeform 10"/>
            <p:cNvSpPr/>
            <p:nvPr/>
          </p:nvSpPr>
          <p:spPr>
            <a:xfrm>
              <a:off x="0" y="461687"/>
              <a:ext cx="340871" cy="340445"/>
            </a:xfrm>
            <a:custGeom>
              <a:avLst/>
              <a:gdLst/>
              <a:ahLst/>
              <a:cxnLst/>
              <a:rect l="l" t="t" r="r" b="b"/>
              <a:pathLst>
                <a:path w="340871" h="340445">
                  <a:moveTo>
                    <a:pt x="0" y="0"/>
                  </a:moveTo>
                  <a:lnTo>
                    <a:pt x="340871" y="0"/>
                  </a:lnTo>
                  <a:lnTo>
                    <a:pt x="340871" y="340445"/>
                  </a:lnTo>
                  <a:lnTo>
                    <a:pt x="0" y="340445"/>
                  </a:lnTo>
                  <a:lnTo>
                    <a:pt x="0" y="0"/>
                  </a:lnTo>
                  <a:close/>
                </a:path>
              </a:pathLst>
            </a:custGeom>
            <a:blipFill>
              <a:blip r:embed="rId5"/>
              <a:stretch>
                <a:fillRect/>
              </a:stretch>
            </a:blipFill>
          </p:spPr>
          <p:txBody>
            <a:bodyPr/>
            <a:lstStyle/>
            <a:p>
              <a:endParaRPr lang="es-ES"/>
            </a:p>
          </p:txBody>
        </p:sp>
      </p:grpSp>
      <p:sp>
        <p:nvSpPr>
          <p:cNvPr id="11" name="Freeform 11"/>
          <p:cNvSpPr/>
          <p:nvPr/>
        </p:nvSpPr>
        <p:spPr>
          <a:xfrm rot="5400000">
            <a:off x="3797074" y="1264554"/>
            <a:ext cx="1350309" cy="1807466"/>
          </a:xfrm>
          <a:custGeom>
            <a:avLst/>
            <a:gdLst/>
            <a:ahLst/>
            <a:cxnLst/>
            <a:rect l="l" t="t" r="r" b="b"/>
            <a:pathLst>
              <a:path w="1350309" h="1807466">
                <a:moveTo>
                  <a:pt x="0" y="0"/>
                </a:moveTo>
                <a:lnTo>
                  <a:pt x="1350310" y="0"/>
                </a:lnTo>
                <a:lnTo>
                  <a:pt x="1350310" y="1807466"/>
                </a:lnTo>
                <a:lnTo>
                  <a:pt x="0" y="18074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12" name="Freeform 12"/>
          <p:cNvSpPr/>
          <p:nvPr/>
        </p:nvSpPr>
        <p:spPr>
          <a:xfrm>
            <a:off x="13880192" y="1435621"/>
            <a:ext cx="1353496" cy="1542446"/>
          </a:xfrm>
          <a:custGeom>
            <a:avLst/>
            <a:gdLst/>
            <a:ahLst/>
            <a:cxnLst/>
            <a:rect l="l" t="t" r="r" b="b"/>
            <a:pathLst>
              <a:path w="1353496" h="1542446">
                <a:moveTo>
                  <a:pt x="0" y="0"/>
                </a:moveTo>
                <a:lnTo>
                  <a:pt x="1353496" y="0"/>
                </a:lnTo>
                <a:lnTo>
                  <a:pt x="1353496" y="1542446"/>
                </a:lnTo>
                <a:lnTo>
                  <a:pt x="0" y="15424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13" name="TextBox 13"/>
          <p:cNvSpPr txBox="1"/>
          <p:nvPr/>
        </p:nvSpPr>
        <p:spPr>
          <a:xfrm>
            <a:off x="2281479" y="3223818"/>
            <a:ext cx="4381500" cy="792155"/>
          </a:xfrm>
          <a:prstGeom prst="rect">
            <a:avLst/>
          </a:prstGeom>
        </p:spPr>
        <p:txBody>
          <a:bodyPr lIns="0" tIns="0" rIns="0" bIns="0" rtlCol="0" anchor="t">
            <a:spAutoFit/>
          </a:bodyPr>
          <a:lstStyle/>
          <a:p>
            <a:pPr marL="0" lvl="0" indent="0" algn="ctr">
              <a:lnSpc>
                <a:spcPts val="3062"/>
              </a:lnSpc>
            </a:pPr>
            <a:r>
              <a:rPr lang="en-US" sz="3062" dirty="0">
                <a:solidFill>
                  <a:srgbClr val="383ABB"/>
                </a:solidFill>
                <a:latin typeface="Nunito 1 Ultra-Bold"/>
              </a:rPr>
              <a:t>PROMOCIÓN DE VENTAS</a:t>
            </a:r>
          </a:p>
        </p:txBody>
      </p:sp>
      <p:sp>
        <p:nvSpPr>
          <p:cNvPr id="14" name="TextBox 14"/>
          <p:cNvSpPr txBox="1"/>
          <p:nvPr/>
        </p:nvSpPr>
        <p:spPr>
          <a:xfrm>
            <a:off x="458518" y="3923394"/>
            <a:ext cx="8942957" cy="5273675"/>
          </a:xfrm>
          <a:prstGeom prst="rect">
            <a:avLst/>
          </a:prstGeom>
        </p:spPr>
        <p:txBody>
          <a:bodyPr lIns="0" tIns="0" rIns="0" bIns="0" rtlCol="0" anchor="t">
            <a:spAutoFit/>
          </a:bodyPr>
          <a:lstStyle/>
          <a:p>
            <a:pPr algn="just">
              <a:lnSpc>
                <a:spcPts val="2800"/>
              </a:lnSpc>
            </a:pPr>
            <a:r>
              <a:rPr lang="en-US" sz="2000" dirty="0">
                <a:solidFill>
                  <a:srgbClr val="383ABB"/>
                </a:solidFill>
                <a:latin typeface="Nunito 1 Bold"/>
              </a:rPr>
              <a:t>Son </a:t>
            </a:r>
            <a:r>
              <a:rPr lang="en-US" sz="2000" dirty="0" err="1">
                <a:solidFill>
                  <a:srgbClr val="383ABB"/>
                </a:solidFill>
                <a:latin typeface="Nunito 1 Bold"/>
              </a:rPr>
              <a:t>acciones</a:t>
            </a:r>
            <a:r>
              <a:rPr lang="en-US" sz="2000" dirty="0">
                <a:solidFill>
                  <a:srgbClr val="383ABB"/>
                </a:solidFill>
                <a:latin typeface="Nunito 1 Bold"/>
              </a:rPr>
              <a:t> </a:t>
            </a:r>
            <a:r>
              <a:rPr lang="en-US" sz="2000" dirty="0" err="1">
                <a:solidFill>
                  <a:srgbClr val="383ABB"/>
                </a:solidFill>
                <a:latin typeface="Nunito 1 Bold"/>
              </a:rPr>
              <a:t>concretas</a:t>
            </a:r>
            <a:r>
              <a:rPr lang="en-US" sz="2000" dirty="0">
                <a:solidFill>
                  <a:srgbClr val="383ABB"/>
                </a:solidFill>
                <a:latin typeface="Nunito 1 Bold"/>
              </a:rPr>
              <a:t> a </a:t>
            </a:r>
            <a:r>
              <a:rPr lang="en-US" sz="2000" dirty="0" err="1">
                <a:solidFill>
                  <a:srgbClr val="383ABB"/>
                </a:solidFill>
                <a:latin typeface="Nunito 1 Bold"/>
              </a:rPr>
              <a:t>corto</a:t>
            </a:r>
            <a:r>
              <a:rPr lang="en-US" sz="2000" dirty="0">
                <a:solidFill>
                  <a:srgbClr val="383ABB"/>
                </a:solidFill>
                <a:latin typeface="Nunito 1 Bold"/>
              </a:rPr>
              <a:t> </a:t>
            </a:r>
            <a:r>
              <a:rPr lang="en-US" sz="2000" dirty="0" err="1">
                <a:solidFill>
                  <a:srgbClr val="383ABB"/>
                </a:solidFill>
                <a:latin typeface="Nunito 1 Bold"/>
              </a:rPr>
              <a:t>plazo</a:t>
            </a:r>
            <a:r>
              <a:rPr lang="en-US" sz="2000" dirty="0">
                <a:solidFill>
                  <a:srgbClr val="383ABB"/>
                </a:solidFill>
                <a:latin typeface="Nunito 1 Bold"/>
              </a:rPr>
              <a:t> para </a:t>
            </a:r>
            <a:r>
              <a:rPr lang="en-US" sz="2000" dirty="0" err="1">
                <a:solidFill>
                  <a:srgbClr val="383ABB"/>
                </a:solidFill>
                <a:latin typeface="Nunito 1 Bold"/>
              </a:rPr>
              <a:t>incentivar</a:t>
            </a:r>
            <a:r>
              <a:rPr lang="en-US" sz="2000" dirty="0">
                <a:solidFill>
                  <a:srgbClr val="383ABB"/>
                </a:solidFill>
                <a:latin typeface="Nunito 1 Bold"/>
              </a:rPr>
              <a:t> la </a:t>
            </a:r>
            <a:r>
              <a:rPr lang="en-US" sz="2000" dirty="0" err="1">
                <a:solidFill>
                  <a:srgbClr val="383ABB"/>
                </a:solidFill>
                <a:latin typeface="Nunito 1 Bold"/>
              </a:rPr>
              <a:t>compra</a:t>
            </a:r>
            <a:r>
              <a:rPr lang="en-US" sz="2000" dirty="0">
                <a:solidFill>
                  <a:srgbClr val="383ABB"/>
                </a:solidFill>
                <a:latin typeface="Nunito 1 Bold"/>
              </a:rPr>
              <a:t> de un </a:t>
            </a:r>
            <a:r>
              <a:rPr lang="en-US" sz="2000" dirty="0" err="1">
                <a:solidFill>
                  <a:srgbClr val="383ABB"/>
                </a:solidFill>
                <a:latin typeface="Nunito 1 Bold"/>
              </a:rPr>
              <a:t>producto</a:t>
            </a:r>
            <a:r>
              <a:rPr lang="en-US" sz="2000" dirty="0">
                <a:solidFill>
                  <a:srgbClr val="383ABB"/>
                </a:solidFill>
                <a:latin typeface="Nunito 1 Bold"/>
              </a:rPr>
              <a:t>, </a:t>
            </a:r>
            <a:r>
              <a:rPr lang="en-US" sz="2000" dirty="0" err="1">
                <a:solidFill>
                  <a:srgbClr val="383ABB"/>
                </a:solidFill>
                <a:latin typeface="Nunito 1 Bold"/>
              </a:rPr>
              <a:t>centradas</a:t>
            </a:r>
            <a:r>
              <a:rPr lang="en-US" sz="2000" dirty="0">
                <a:solidFill>
                  <a:srgbClr val="383ABB"/>
                </a:solidFill>
                <a:latin typeface="Nunito 1 Bold"/>
              </a:rPr>
              <a:t>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el</a:t>
            </a:r>
            <a:r>
              <a:rPr lang="en-US" sz="2000" dirty="0">
                <a:solidFill>
                  <a:srgbClr val="383ABB"/>
                </a:solidFill>
                <a:latin typeface="Nunito 1 Bold"/>
              </a:rPr>
              <a:t> </a:t>
            </a:r>
            <a:r>
              <a:rPr lang="en-US" sz="2000" dirty="0" err="1">
                <a:solidFill>
                  <a:srgbClr val="383ABB"/>
                </a:solidFill>
                <a:latin typeface="Nunito 1 Bold"/>
              </a:rPr>
              <a:t>precio</a:t>
            </a:r>
            <a:r>
              <a:rPr lang="en-US" sz="2000" dirty="0">
                <a:solidFill>
                  <a:srgbClr val="383ABB"/>
                </a:solidFill>
                <a:latin typeface="Nunito 1 Bold"/>
              </a:rPr>
              <a:t> del </a:t>
            </a:r>
            <a:r>
              <a:rPr lang="en-US" sz="2000" dirty="0" err="1">
                <a:solidFill>
                  <a:srgbClr val="383ABB"/>
                </a:solidFill>
                <a:latin typeface="Nunito 1 Bold"/>
              </a:rPr>
              <a:t>producto</a:t>
            </a:r>
            <a:r>
              <a:rPr lang="en-US" sz="2000" dirty="0">
                <a:solidFill>
                  <a:srgbClr val="383ABB"/>
                </a:solidFill>
                <a:latin typeface="Nunito 1 Bold"/>
              </a:rPr>
              <a:t> o </a:t>
            </a:r>
            <a:r>
              <a:rPr lang="en-US" sz="2000" dirty="0" err="1">
                <a:solidFill>
                  <a:srgbClr val="383ABB"/>
                </a:solidFill>
                <a:latin typeface="Nunito 1 Bold"/>
              </a:rPr>
              <a:t>servicio</a:t>
            </a:r>
            <a:r>
              <a:rPr lang="en-US" sz="2000" dirty="0">
                <a:solidFill>
                  <a:srgbClr val="383ABB"/>
                </a:solidFill>
                <a:latin typeface="Nunito 1 Bold"/>
              </a:rPr>
              <a:t>. </a:t>
            </a:r>
            <a:r>
              <a:rPr lang="en-US" sz="2000" dirty="0" err="1">
                <a:solidFill>
                  <a:srgbClr val="383ABB"/>
                </a:solidFill>
                <a:latin typeface="Nunito 1 Bold"/>
              </a:rPr>
              <a:t>Destaca</a:t>
            </a:r>
            <a:r>
              <a:rPr lang="en-US" sz="2000" dirty="0">
                <a:solidFill>
                  <a:srgbClr val="383ABB"/>
                </a:solidFill>
                <a:latin typeface="Nunito 1 Bold"/>
              </a:rPr>
              <a:t>:</a:t>
            </a:r>
          </a:p>
          <a:p>
            <a:pPr marL="431801" lvl="1" indent="-215900" algn="just">
              <a:lnSpc>
                <a:spcPts val="2800"/>
              </a:lnSpc>
              <a:buFont typeface="Arial"/>
              <a:buChar char="•"/>
            </a:pPr>
            <a:r>
              <a:rPr lang="en-US" sz="2000" dirty="0">
                <a:solidFill>
                  <a:srgbClr val="383ABB"/>
                </a:solidFill>
                <a:latin typeface="Nunito 1 Bold"/>
              </a:rPr>
              <a:t>Su </a:t>
            </a:r>
            <a:r>
              <a:rPr lang="en-US" sz="2000" dirty="0" err="1">
                <a:solidFill>
                  <a:srgbClr val="383ABB"/>
                </a:solidFill>
                <a:latin typeface="Nunito 1 Bold"/>
              </a:rPr>
              <a:t>carácter</a:t>
            </a:r>
            <a:r>
              <a:rPr lang="en-US" sz="2000" dirty="0">
                <a:solidFill>
                  <a:srgbClr val="383ABB"/>
                </a:solidFill>
                <a:latin typeface="Nunito 1 Bold"/>
              </a:rPr>
              <a:t> temporal: </a:t>
            </a:r>
            <a:r>
              <a:rPr lang="en-US" sz="2000" dirty="0" err="1">
                <a:solidFill>
                  <a:srgbClr val="383ABB"/>
                </a:solidFill>
                <a:latin typeface="Nunito 1 Bold"/>
              </a:rPr>
              <a:t>está</a:t>
            </a:r>
            <a:r>
              <a:rPr lang="en-US" sz="2000" dirty="0">
                <a:solidFill>
                  <a:srgbClr val="383ABB"/>
                </a:solidFill>
                <a:latin typeface="Nunito 1 Bold"/>
              </a:rPr>
              <a:t> </a:t>
            </a:r>
            <a:r>
              <a:rPr lang="en-US" sz="2000" dirty="0" err="1">
                <a:solidFill>
                  <a:srgbClr val="383ABB"/>
                </a:solidFill>
                <a:latin typeface="Nunito 1 Bold"/>
              </a:rPr>
              <a:t>acotada</a:t>
            </a:r>
            <a:r>
              <a:rPr lang="en-US" sz="2000" dirty="0">
                <a:solidFill>
                  <a:srgbClr val="383ABB"/>
                </a:solidFill>
                <a:latin typeface="Nunito 1 Bold"/>
              </a:rPr>
              <a:t>, no es </a:t>
            </a:r>
            <a:r>
              <a:rPr lang="en-US" sz="2000" dirty="0" err="1">
                <a:solidFill>
                  <a:srgbClr val="383ABB"/>
                </a:solidFill>
                <a:latin typeface="Nunito 1 Bold"/>
              </a:rPr>
              <a:t>una</a:t>
            </a:r>
            <a:r>
              <a:rPr lang="en-US" sz="2000" dirty="0">
                <a:solidFill>
                  <a:srgbClr val="383ABB"/>
                </a:solidFill>
                <a:latin typeface="Nunito 1 Bold"/>
              </a:rPr>
              <a:t> </a:t>
            </a:r>
            <a:r>
              <a:rPr lang="en-US" sz="2000" dirty="0" err="1">
                <a:solidFill>
                  <a:srgbClr val="383ABB"/>
                </a:solidFill>
                <a:latin typeface="Nunito 1 Bold"/>
              </a:rPr>
              <a:t>oferta</a:t>
            </a:r>
            <a:r>
              <a:rPr lang="en-US" sz="2000" dirty="0">
                <a:solidFill>
                  <a:srgbClr val="383ABB"/>
                </a:solidFill>
                <a:latin typeface="Nunito 1 Bold"/>
              </a:rPr>
              <a:t> </a:t>
            </a:r>
            <a:r>
              <a:rPr lang="en-US" sz="2000" dirty="0" err="1">
                <a:solidFill>
                  <a:srgbClr val="383ABB"/>
                </a:solidFill>
                <a:latin typeface="Nunito 1 Bold"/>
              </a:rPr>
              <a:t>permanente</a:t>
            </a:r>
            <a:r>
              <a:rPr lang="en-US" sz="2000" dirty="0">
                <a:solidFill>
                  <a:srgbClr val="383ABB"/>
                </a:solidFill>
                <a:latin typeface="Nunito 1 Bold"/>
              </a:rPr>
              <a:t>.</a:t>
            </a:r>
          </a:p>
          <a:p>
            <a:pPr marL="431801" lvl="1" indent="-215900" algn="just">
              <a:lnSpc>
                <a:spcPts val="2800"/>
              </a:lnSpc>
              <a:buFont typeface="Arial"/>
              <a:buChar char="•"/>
            </a:pPr>
            <a:r>
              <a:rPr lang="en-US" sz="2000" dirty="0">
                <a:solidFill>
                  <a:srgbClr val="383ABB"/>
                </a:solidFill>
                <a:latin typeface="Nunito 1 Bold"/>
              </a:rPr>
              <a:t>·</a:t>
            </a:r>
            <a:r>
              <a:rPr lang="en-US" sz="2000" dirty="0" err="1">
                <a:solidFill>
                  <a:srgbClr val="383ABB"/>
                </a:solidFill>
                <a:latin typeface="Nunito 1 Bold"/>
              </a:rPr>
              <a:t>Busca</a:t>
            </a:r>
            <a:r>
              <a:rPr lang="en-US" sz="2000" dirty="0">
                <a:solidFill>
                  <a:srgbClr val="383ABB"/>
                </a:solidFill>
                <a:latin typeface="Nunito 1 Bold"/>
              </a:rPr>
              <a:t> </a:t>
            </a:r>
            <a:r>
              <a:rPr lang="en-US" sz="2000" dirty="0" err="1">
                <a:solidFill>
                  <a:srgbClr val="383ABB"/>
                </a:solidFill>
                <a:latin typeface="Nunito 1 Bold"/>
              </a:rPr>
              <a:t>una</a:t>
            </a:r>
            <a:r>
              <a:rPr lang="en-US" sz="2000" dirty="0">
                <a:solidFill>
                  <a:srgbClr val="383ABB"/>
                </a:solidFill>
                <a:latin typeface="Nunito 1 Bold"/>
              </a:rPr>
              <a:t> </a:t>
            </a:r>
            <a:r>
              <a:rPr lang="en-US" sz="2000" dirty="0" err="1">
                <a:solidFill>
                  <a:srgbClr val="383ABB"/>
                </a:solidFill>
                <a:latin typeface="Nunito 1 Bold"/>
              </a:rPr>
              <a:t>respuesta</a:t>
            </a:r>
            <a:r>
              <a:rPr lang="en-US" sz="2000" dirty="0">
                <a:solidFill>
                  <a:srgbClr val="383ABB"/>
                </a:solidFill>
                <a:latin typeface="Nunito 1 Bold"/>
              </a:rPr>
              <a:t> </a:t>
            </a:r>
            <a:r>
              <a:rPr lang="en-US" sz="2000" dirty="0" err="1">
                <a:solidFill>
                  <a:srgbClr val="383ABB"/>
                </a:solidFill>
                <a:latin typeface="Nunito 1 Bold"/>
              </a:rPr>
              <a:t>inmediata</a:t>
            </a:r>
            <a:r>
              <a:rPr lang="en-US" sz="2000" dirty="0">
                <a:solidFill>
                  <a:srgbClr val="383ABB"/>
                </a:solidFill>
                <a:latin typeface="Nunito 1 Bold"/>
              </a:rPr>
              <a:t>: es un medio de </a:t>
            </a:r>
            <a:r>
              <a:rPr lang="en-US" sz="2000" dirty="0" err="1">
                <a:solidFill>
                  <a:srgbClr val="383ABB"/>
                </a:solidFill>
                <a:latin typeface="Nunito 1 Bold"/>
              </a:rPr>
              <a:t>acción</a:t>
            </a:r>
            <a:r>
              <a:rPr lang="en-US" sz="2000" dirty="0">
                <a:solidFill>
                  <a:srgbClr val="383ABB"/>
                </a:solidFill>
                <a:latin typeface="Nunito 1 Bold"/>
              </a:rPr>
              <a:t> a </a:t>
            </a:r>
            <a:r>
              <a:rPr lang="en-US" sz="2000" dirty="0" err="1">
                <a:solidFill>
                  <a:srgbClr val="383ABB"/>
                </a:solidFill>
                <a:latin typeface="Nunito 1 Bold"/>
              </a:rPr>
              <a:t>corto</a:t>
            </a:r>
            <a:r>
              <a:rPr lang="en-US" sz="2000" dirty="0">
                <a:solidFill>
                  <a:srgbClr val="383ABB"/>
                </a:solidFill>
                <a:latin typeface="Nunito 1 Bold"/>
              </a:rPr>
              <a:t> </a:t>
            </a:r>
            <a:r>
              <a:rPr lang="en-US" sz="2000" dirty="0" err="1">
                <a:solidFill>
                  <a:srgbClr val="383ABB"/>
                </a:solidFill>
                <a:latin typeface="Nunito 1 Bold"/>
              </a:rPr>
              <a:t>plazo</a:t>
            </a:r>
            <a:r>
              <a:rPr lang="en-US" sz="2000" dirty="0">
                <a:solidFill>
                  <a:srgbClr val="383ABB"/>
                </a:solidFill>
                <a:latin typeface="Nunito 1 Bold"/>
              </a:rPr>
              <a:t>.</a:t>
            </a:r>
          </a:p>
          <a:p>
            <a:pPr algn="just">
              <a:lnSpc>
                <a:spcPts val="2800"/>
              </a:lnSpc>
            </a:pPr>
            <a:r>
              <a:rPr lang="en-US" sz="2000" dirty="0">
                <a:solidFill>
                  <a:srgbClr val="383ABB"/>
                </a:solidFill>
                <a:latin typeface="Nunito 1 Bold"/>
              </a:rPr>
              <a:t>Como </a:t>
            </a:r>
            <a:r>
              <a:rPr lang="en-US" sz="2000" dirty="0" err="1">
                <a:solidFill>
                  <a:srgbClr val="383ABB"/>
                </a:solidFill>
                <a:latin typeface="Nunito 1 Bold"/>
              </a:rPr>
              <a:t>herramientas</a:t>
            </a:r>
            <a:r>
              <a:rPr lang="en-US" sz="2000" dirty="0">
                <a:solidFill>
                  <a:srgbClr val="383ABB"/>
                </a:solidFill>
                <a:latin typeface="Nunito 1 Bold"/>
              </a:rPr>
              <a:t> de la </a:t>
            </a:r>
            <a:r>
              <a:rPr lang="en-US" sz="2000" dirty="0" err="1">
                <a:solidFill>
                  <a:srgbClr val="383ABB"/>
                </a:solidFill>
                <a:latin typeface="Nunito 1 Bold"/>
              </a:rPr>
              <a:t>promoción</a:t>
            </a:r>
            <a:r>
              <a:rPr lang="en-US" sz="2000" dirty="0">
                <a:solidFill>
                  <a:srgbClr val="383ABB"/>
                </a:solidFill>
                <a:latin typeface="Nunito 1 Bold"/>
              </a:rPr>
              <a:t> de </a:t>
            </a:r>
            <a:r>
              <a:rPr lang="en-US" sz="2000" dirty="0" err="1">
                <a:solidFill>
                  <a:srgbClr val="383ABB"/>
                </a:solidFill>
                <a:latin typeface="Nunito 1 Bold"/>
              </a:rPr>
              <a:t>ventas</a:t>
            </a:r>
            <a:r>
              <a:rPr lang="en-US" sz="2000" dirty="0">
                <a:solidFill>
                  <a:srgbClr val="383ABB"/>
                </a:solidFill>
                <a:latin typeface="Nunito 1 Bold"/>
              </a:rPr>
              <a:t> </a:t>
            </a:r>
            <a:r>
              <a:rPr lang="en-US" sz="2000" dirty="0" err="1">
                <a:solidFill>
                  <a:srgbClr val="383ABB"/>
                </a:solidFill>
                <a:latin typeface="Nunito 1 Bold"/>
              </a:rPr>
              <a:t>podemos</a:t>
            </a:r>
            <a:r>
              <a:rPr lang="en-US" sz="2000" dirty="0">
                <a:solidFill>
                  <a:srgbClr val="383ABB"/>
                </a:solidFill>
                <a:latin typeface="Nunito 1 Bold"/>
              </a:rPr>
              <a:t> </a:t>
            </a:r>
            <a:r>
              <a:rPr lang="en-US" sz="2000" dirty="0" err="1">
                <a:solidFill>
                  <a:srgbClr val="383ABB"/>
                </a:solidFill>
                <a:latin typeface="Nunito 1 Bold"/>
              </a:rPr>
              <a:t>mencionar</a:t>
            </a:r>
            <a:r>
              <a:rPr lang="en-US" sz="2000" dirty="0">
                <a:solidFill>
                  <a:srgbClr val="383ABB"/>
                </a:solidFill>
                <a:latin typeface="Nunito 1 Bold"/>
              </a:rPr>
              <a:t> las </a:t>
            </a:r>
            <a:r>
              <a:rPr lang="en-US" sz="2000" dirty="0" err="1">
                <a:solidFill>
                  <a:srgbClr val="383ABB"/>
                </a:solidFill>
                <a:latin typeface="Nunito 1 Bold"/>
              </a:rPr>
              <a:t>siguientes</a:t>
            </a:r>
            <a:r>
              <a:rPr lang="en-US" sz="2000" dirty="0">
                <a:solidFill>
                  <a:srgbClr val="383ABB"/>
                </a:solidFill>
                <a:latin typeface="Nunito 1 Bold"/>
              </a:rPr>
              <a:t>:</a:t>
            </a:r>
          </a:p>
          <a:p>
            <a:pPr marL="431801" lvl="1" indent="-215900" algn="just">
              <a:lnSpc>
                <a:spcPts val="2800"/>
              </a:lnSpc>
              <a:buFont typeface="Arial"/>
              <a:buChar char="•"/>
            </a:pPr>
            <a:r>
              <a:rPr lang="en-US" sz="2000" dirty="0">
                <a:solidFill>
                  <a:srgbClr val="383ABB"/>
                </a:solidFill>
                <a:latin typeface="Nunito 1 Bold"/>
              </a:rPr>
              <a:t>    </a:t>
            </a:r>
            <a:r>
              <a:rPr lang="en-US" sz="2000" dirty="0" err="1">
                <a:solidFill>
                  <a:srgbClr val="383ABB"/>
                </a:solidFill>
                <a:latin typeface="Nunito 1 Bold"/>
              </a:rPr>
              <a:t>Destinadas</a:t>
            </a:r>
            <a:r>
              <a:rPr lang="en-US" sz="2000" dirty="0">
                <a:solidFill>
                  <a:srgbClr val="383ABB"/>
                </a:solidFill>
                <a:latin typeface="Nunito 1 Bold"/>
              </a:rPr>
              <a:t> al </a:t>
            </a:r>
            <a:r>
              <a:rPr lang="en-US" sz="2000" dirty="0" err="1">
                <a:solidFill>
                  <a:srgbClr val="383ABB"/>
                </a:solidFill>
                <a:latin typeface="Nunito 1 Bold"/>
              </a:rPr>
              <a:t>consumidor</a:t>
            </a:r>
            <a:r>
              <a:rPr lang="en-US" sz="2000" dirty="0">
                <a:solidFill>
                  <a:srgbClr val="383ABB"/>
                </a:solidFill>
                <a:latin typeface="Nunito 1 Bold"/>
              </a:rPr>
              <a:t>: </a:t>
            </a:r>
            <a:r>
              <a:rPr lang="en-US" sz="2000" dirty="0" err="1">
                <a:solidFill>
                  <a:srgbClr val="383ABB"/>
                </a:solidFill>
                <a:latin typeface="Nunito 1 Bold"/>
              </a:rPr>
              <a:t>premios</a:t>
            </a:r>
            <a:r>
              <a:rPr lang="en-US" sz="2000" dirty="0">
                <a:solidFill>
                  <a:srgbClr val="383ABB"/>
                </a:solidFill>
                <a:latin typeface="Nunito 1 Bold"/>
              </a:rPr>
              <a:t>, </a:t>
            </a:r>
            <a:r>
              <a:rPr lang="en-US" sz="2000" dirty="0" err="1">
                <a:solidFill>
                  <a:srgbClr val="383ABB"/>
                </a:solidFill>
                <a:latin typeface="Nunito 1 Bold"/>
              </a:rPr>
              <a:t>sorteos</a:t>
            </a:r>
            <a:r>
              <a:rPr lang="en-US" sz="2000" dirty="0">
                <a:solidFill>
                  <a:srgbClr val="383ABB"/>
                </a:solidFill>
                <a:latin typeface="Nunito 1 Bold"/>
              </a:rPr>
              <a:t>, </a:t>
            </a:r>
            <a:r>
              <a:rPr lang="en-US" sz="2000" dirty="0" err="1">
                <a:solidFill>
                  <a:srgbClr val="383ABB"/>
                </a:solidFill>
                <a:latin typeface="Nunito 1 Bold"/>
              </a:rPr>
              <a:t>cupones</a:t>
            </a:r>
            <a:r>
              <a:rPr lang="en-US" sz="2000" dirty="0">
                <a:solidFill>
                  <a:srgbClr val="383ABB"/>
                </a:solidFill>
                <a:latin typeface="Nunito 1 Bold"/>
              </a:rPr>
              <a:t>, </a:t>
            </a:r>
            <a:r>
              <a:rPr lang="en-US" sz="2000" dirty="0" err="1">
                <a:solidFill>
                  <a:srgbClr val="383ABB"/>
                </a:solidFill>
                <a:latin typeface="Nunito 1 Bold"/>
              </a:rPr>
              <a:t>descuentos</a:t>
            </a:r>
            <a:r>
              <a:rPr lang="en-US" sz="2000" dirty="0">
                <a:solidFill>
                  <a:srgbClr val="383ABB"/>
                </a:solidFill>
                <a:latin typeface="Nunito 1 Bold"/>
              </a:rPr>
              <a:t>.</a:t>
            </a:r>
          </a:p>
          <a:p>
            <a:pPr marL="431801" lvl="1" indent="-215900" algn="just">
              <a:lnSpc>
                <a:spcPts val="2800"/>
              </a:lnSpc>
              <a:buFont typeface="Arial"/>
              <a:buChar char="•"/>
            </a:pPr>
            <a:r>
              <a:rPr lang="en-US" sz="2000" dirty="0">
                <a:solidFill>
                  <a:srgbClr val="383ABB"/>
                </a:solidFill>
                <a:latin typeface="Nunito 1 Bold"/>
              </a:rPr>
              <a:t>   </a:t>
            </a:r>
            <a:r>
              <a:rPr lang="en-US" sz="2000" dirty="0" err="1">
                <a:solidFill>
                  <a:srgbClr val="383ABB"/>
                </a:solidFill>
                <a:latin typeface="Nunito 1 Bold"/>
              </a:rPr>
              <a:t>Destinadas</a:t>
            </a:r>
            <a:r>
              <a:rPr lang="en-US" sz="2000" dirty="0">
                <a:solidFill>
                  <a:srgbClr val="383ABB"/>
                </a:solidFill>
                <a:latin typeface="Nunito 1 Bold"/>
              </a:rPr>
              <a:t> a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distribuidores</a:t>
            </a:r>
            <a:r>
              <a:rPr lang="en-US" sz="2000" dirty="0">
                <a:solidFill>
                  <a:srgbClr val="383ABB"/>
                </a:solidFill>
                <a:latin typeface="Nunito 1 Bold"/>
              </a:rPr>
              <a:t>: </a:t>
            </a:r>
            <a:r>
              <a:rPr lang="en-US" sz="2000" dirty="0" err="1">
                <a:solidFill>
                  <a:srgbClr val="383ABB"/>
                </a:solidFill>
                <a:latin typeface="Nunito 1 Bold"/>
              </a:rPr>
              <a:t>productos</a:t>
            </a:r>
            <a:r>
              <a:rPr lang="en-US" sz="2000" dirty="0">
                <a:solidFill>
                  <a:srgbClr val="383ABB"/>
                </a:solidFill>
                <a:latin typeface="Nunito 1 Bold"/>
              </a:rPr>
              <a:t> </a:t>
            </a:r>
            <a:r>
              <a:rPr lang="en-US" sz="2000" dirty="0" err="1">
                <a:solidFill>
                  <a:srgbClr val="383ABB"/>
                </a:solidFill>
                <a:latin typeface="Nunito 1 Bold"/>
              </a:rPr>
              <a:t>gratuitos</a:t>
            </a:r>
            <a:r>
              <a:rPr lang="en-US" sz="2000" dirty="0">
                <a:solidFill>
                  <a:srgbClr val="383ABB"/>
                </a:solidFill>
                <a:latin typeface="Nunito 1 Bold"/>
              </a:rPr>
              <a:t>, </a:t>
            </a:r>
            <a:r>
              <a:rPr lang="en-US" sz="2000" dirty="0" err="1">
                <a:solidFill>
                  <a:srgbClr val="383ABB"/>
                </a:solidFill>
                <a:latin typeface="Nunito 1 Bold"/>
              </a:rPr>
              <a:t>descuentos</a:t>
            </a:r>
            <a:r>
              <a:rPr lang="en-US" sz="2000" dirty="0">
                <a:solidFill>
                  <a:srgbClr val="383ABB"/>
                </a:solidFill>
                <a:latin typeface="Nunito 1 Bold"/>
              </a:rPr>
              <a:t>, </a:t>
            </a:r>
            <a:r>
              <a:rPr lang="en-US" sz="2000" dirty="0" err="1">
                <a:solidFill>
                  <a:srgbClr val="383ABB"/>
                </a:solidFill>
                <a:latin typeface="Nunito 1 Bold"/>
              </a:rPr>
              <a:t>concursos</a:t>
            </a:r>
            <a:r>
              <a:rPr lang="en-US" sz="2000" dirty="0">
                <a:solidFill>
                  <a:srgbClr val="383ABB"/>
                </a:solidFill>
                <a:latin typeface="Nunito 1 Bold"/>
              </a:rPr>
              <a:t>.</a:t>
            </a:r>
          </a:p>
          <a:p>
            <a:pPr marL="431801" lvl="1" indent="-215900" algn="just">
              <a:lnSpc>
                <a:spcPts val="2800"/>
              </a:lnSpc>
              <a:buFont typeface="Arial"/>
              <a:buChar char="•"/>
            </a:pPr>
            <a:r>
              <a:rPr lang="en-US" sz="2000" dirty="0">
                <a:solidFill>
                  <a:srgbClr val="383ABB"/>
                </a:solidFill>
                <a:latin typeface="Nunito 1 Bold"/>
              </a:rPr>
              <a:t>  </a:t>
            </a:r>
            <a:r>
              <a:rPr lang="en-US" sz="2000" dirty="0" err="1">
                <a:solidFill>
                  <a:srgbClr val="383ABB"/>
                </a:solidFill>
                <a:latin typeface="Nunito 1 Bold"/>
              </a:rPr>
              <a:t>Destinadas</a:t>
            </a:r>
            <a:r>
              <a:rPr lang="en-US" sz="2000" dirty="0">
                <a:solidFill>
                  <a:srgbClr val="383ABB"/>
                </a:solidFill>
                <a:latin typeface="Nunito 1 Bold"/>
              </a:rPr>
              <a:t> al mercado </a:t>
            </a:r>
            <a:r>
              <a:rPr lang="en-US" sz="2000" dirty="0" err="1">
                <a:solidFill>
                  <a:srgbClr val="383ABB"/>
                </a:solidFill>
                <a:latin typeface="Nunito 1 Bold"/>
              </a:rPr>
              <a:t>corporativo</a:t>
            </a:r>
            <a:r>
              <a:rPr lang="en-US" sz="2000" dirty="0">
                <a:solidFill>
                  <a:srgbClr val="383ABB"/>
                </a:solidFill>
                <a:latin typeface="Nunito 1 Bold"/>
              </a:rPr>
              <a:t>: ferias, </a:t>
            </a:r>
            <a:r>
              <a:rPr lang="en-US" sz="2000" dirty="0" err="1">
                <a:solidFill>
                  <a:srgbClr val="383ABB"/>
                </a:solidFill>
                <a:latin typeface="Nunito 1 Bold"/>
              </a:rPr>
              <a:t>convenciones</a:t>
            </a:r>
            <a:r>
              <a:rPr lang="en-US" sz="2000" dirty="0">
                <a:solidFill>
                  <a:srgbClr val="383ABB"/>
                </a:solidFill>
                <a:latin typeface="Nunito 1 Bold"/>
              </a:rPr>
              <a:t>, </a:t>
            </a:r>
            <a:r>
              <a:rPr lang="en-US" sz="2000" dirty="0" err="1">
                <a:solidFill>
                  <a:srgbClr val="383ABB"/>
                </a:solidFill>
                <a:latin typeface="Nunito 1 Bold"/>
              </a:rPr>
              <a:t>concursos</a:t>
            </a:r>
            <a:r>
              <a:rPr lang="en-US" sz="2000" dirty="0">
                <a:solidFill>
                  <a:srgbClr val="383ABB"/>
                </a:solidFill>
                <a:latin typeface="Nunito 1 Bold"/>
              </a:rPr>
              <a:t> de </a:t>
            </a:r>
            <a:r>
              <a:rPr lang="en-US" sz="2000" dirty="0" err="1">
                <a:solidFill>
                  <a:srgbClr val="383ABB"/>
                </a:solidFill>
                <a:latin typeface="Nunito 1 Bold"/>
              </a:rPr>
              <a:t>ventas</a:t>
            </a:r>
            <a:r>
              <a:rPr lang="en-US" sz="2000" dirty="0">
                <a:solidFill>
                  <a:srgbClr val="383ABB"/>
                </a:solidFill>
                <a:latin typeface="Nunito 1 Bold"/>
              </a:rPr>
              <a:t>.</a:t>
            </a:r>
          </a:p>
          <a:p>
            <a:pPr algn="just">
              <a:lnSpc>
                <a:spcPts val="2800"/>
              </a:lnSpc>
            </a:pPr>
            <a:r>
              <a:rPr lang="en-US" sz="2000" dirty="0" err="1">
                <a:solidFill>
                  <a:srgbClr val="383ABB"/>
                </a:solidFill>
                <a:latin typeface="Nunito 1 Bold"/>
              </a:rPr>
              <a:t>Cada</a:t>
            </a:r>
            <a:r>
              <a:rPr lang="en-US" sz="2000" dirty="0">
                <a:solidFill>
                  <a:srgbClr val="383ABB"/>
                </a:solidFill>
                <a:latin typeface="Nunito 1 Bold"/>
              </a:rPr>
              <a:t> día son </a:t>
            </a:r>
            <a:r>
              <a:rPr lang="en-US" sz="2000" dirty="0" err="1">
                <a:solidFill>
                  <a:srgbClr val="383ABB"/>
                </a:solidFill>
                <a:latin typeface="Nunito 1 Bold"/>
              </a:rPr>
              <a:t>más</a:t>
            </a:r>
            <a:r>
              <a:rPr lang="en-US" sz="2000" dirty="0">
                <a:solidFill>
                  <a:srgbClr val="383ABB"/>
                </a:solidFill>
                <a:latin typeface="Nunito 1 Bold"/>
              </a:rPr>
              <a:t>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clientes</a:t>
            </a:r>
            <a:r>
              <a:rPr lang="en-US" sz="2000" dirty="0">
                <a:solidFill>
                  <a:srgbClr val="383ABB"/>
                </a:solidFill>
                <a:latin typeface="Nunito 1 Bold"/>
              </a:rPr>
              <a:t> que </a:t>
            </a:r>
            <a:r>
              <a:rPr lang="en-US" sz="2000" dirty="0" err="1">
                <a:solidFill>
                  <a:srgbClr val="383ABB"/>
                </a:solidFill>
                <a:latin typeface="Nunito 1 Bold"/>
              </a:rPr>
              <a:t>hacen</a:t>
            </a:r>
            <a:r>
              <a:rPr lang="en-US" sz="2000" dirty="0">
                <a:solidFill>
                  <a:srgbClr val="383ABB"/>
                </a:solidFill>
                <a:latin typeface="Nunito 1 Bold"/>
              </a:rPr>
              <a:t> sus </a:t>
            </a:r>
            <a:r>
              <a:rPr lang="en-US" sz="2000" dirty="0" err="1">
                <a:solidFill>
                  <a:srgbClr val="383ABB"/>
                </a:solidFill>
                <a:latin typeface="Nunito 1 Bold"/>
              </a:rPr>
              <a:t>compras</a:t>
            </a:r>
            <a:r>
              <a:rPr lang="en-US" sz="2000" dirty="0">
                <a:solidFill>
                  <a:srgbClr val="383ABB"/>
                </a:solidFill>
                <a:latin typeface="Nunito 1 Bold"/>
              </a:rPr>
              <a:t> </a:t>
            </a:r>
            <a:r>
              <a:rPr lang="en-US" sz="2000" dirty="0" err="1">
                <a:solidFill>
                  <a:srgbClr val="383ABB"/>
                </a:solidFill>
                <a:latin typeface="Nunito 1 Bold"/>
              </a:rPr>
              <a:t>por</a:t>
            </a:r>
            <a:r>
              <a:rPr lang="en-US" sz="2000" dirty="0">
                <a:solidFill>
                  <a:srgbClr val="383ABB"/>
                </a:solidFill>
                <a:latin typeface="Nunito 1 Bold"/>
              </a:rPr>
              <a:t> internet, </a:t>
            </a:r>
            <a:r>
              <a:rPr lang="en-US" sz="2000" dirty="0" err="1">
                <a:solidFill>
                  <a:srgbClr val="383ABB"/>
                </a:solidFill>
                <a:latin typeface="Nunito 1 Bold"/>
              </a:rPr>
              <a:t>por</a:t>
            </a:r>
            <a:r>
              <a:rPr lang="en-US" sz="2000" dirty="0">
                <a:solidFill>
                  <a:srgbClr val="383ABB"/>
                </a:solidFill>
                <a:latin typeface="Nunito 1 Bold"/>
              </a:rPr>
              <a:t> lo que la </a:t>
            </a:r>
            <a:r>
              <a:rPr lang="en-US" sz="2000" dirty="0" err="1">
                <a:solidFill>
                  <a:srgbClr val="383ABB"/>
                </a:solidFill>
                <a:latin typeface="Nunito 1 Bold"/>
              </a:rPr>
              <a:t>estrategia</a:t>
            </a:r>
            <a:r>
              <a:rPr lang="en-US" sz="2000" dirty="0">
                <a:solidFill>
                  <a:srgbClr val="383ABB"/>
                </a:solidFill>
                <a:latin typeface="Nunito 1 Bold"/>
              </a:rPr>
              <a:t> de </a:t>
            </a:r>
            <a:r>
              <a:rPr lang="en-US" sz="2000" dirty="0" err="1">
                <a:solidFill>
                  <a:srgbClr val="383ABB"/>
                </a:solidFill>
                <a:latin typeface="Nunito 1 Bold"/>
              </a:rPr>
              <a:t>promoción</a:t>
            </a:r>
            <a:r>
              <a:rPr lang="en-US" sz="2000" dirty="0">
                <a:solidFill>
                  <a:srgbClr val="383ABB"/>
                </a:solidFill>
                <a:latin typeface="Nunito 1 Bold"/>
              </a:rPr>
              <a:t> online cobra </a:t>
            </a:r>
            <a:r>
              <a:rPr lang="en-US" sz="2000" dirty="0" err="1">
                <a:solidFill>
                  <a:srgbClr val="383ABB"/>
                </a:solidFill>
                <a:latin typeface="Nunito 1 Bold"/>
              </a:rPr>
              <a:t>cada</a:t>
            </a:r>
            <a:r>
              <a:rPr lang="en-US" sz="2000" dirty="0">
                <a:solidFill>
                  <a:srgbClr val="383ABB"/>
                </a:solidFill>
                <a:latin typeface="Nunito 1 Bold"/>
              </a:rPr>
              <a:t> día </a:t>
            </a:r>
            <a:r>
              <a:rPr lang="en-US" sz="2000" dirty="0" err="1">
                <a:solidFill>
                  <a:srgbClr val="383ABB"/>
                </a:solidFill>
                <a:latin typeface="Nunito 1 Bold"/>
              </a:rPr>
              <a:t>más</a:t>
            </a:r>
            <a:r>
              <a:rPr lang="en-US" sz="2000" dirty="0">
                <a:solidFill>
                  <a:srgbClr val="383ABB"/>
                </a:solidFill>
                <a:latin typeface="Nunito 1 Bold"/>
              </a:rPr>
              <a:t> </a:t>
            </a:r>
            <a:r>
              <a:rPr lang="en-US" sz="2000" dirty="0" err="1">
                <a:solidFill>
                  <a:srgbClr val="383ABB"/>
                </a:solidFill>
                <a:latin typeface="Nunito 1 Bold"/>
              </a:rPr>
              <a:t>relevancia</a:t>
            </a:r>
            <a:r>
              <a:rPr lang="en-US" sz="2000" dirty="0">
                <a:solidFill>
                  <a:srgbClr val="383ABB"/>
                </a:solidFill>
                <a:latin typeface="Nunito 1 Bold"/>
              </a:rPr>
              <a:t>.</a:t>
            </a:r>
          </a:p>
          <a:p>
            <a:pPr algn="just">
              <a:lnSpc>
                <a:spcPts val="2800"/>
              </a:lnSpc>
            </a:pPr>
            <a:endParaRPr lang="en-US" sz="2000" dirty="0">
              <a:solidFill>
                <a:srgbClr val="383ABB"/>
              </a:solidFill>
              <a:latin typeface="Nunito 1 Bold"/>
            </a:endParaRPr>
          </a:p>
          <a:p>
            <a:pPr algn="just">
              <a:lnSpc>
                <a:spcPts val="2800"/>
              </a:lnSpc>
            </a:pPr>
            <a:endParaRPr lang="en-US" sz="2000" dirty="0">
              <a:solidFill>
                <a:srgbClr val="383ABB"/>
              </a:solidFill>
              <a:latin typeface="Nunito 1 Bold"/>
            </a:endParaRPr>
          </a:p>
        </p:txBody>
      </p:sp>
      <p:sp>
        <p:nvSpPr>
          <p:cNvPr id="15" name="TextBox 15"/>
          <p:cNvSpPr txBox="1"/>
          <p:nvPr/>
        </p:nvSpPr>
        <p:spPr>
          <a:xfrm>
            <a:off x="12165072" y="3296891"/>
            <a:ext cx="4381500" cy="272229"/>
          </a:xfrm>
          <a:prstGeom prst="rect">
            <a:avLst/>
          </a:prstGeom>
        </p:spPr>
        <p:txBody>
          <a:bodyPr lIns="0" tIns="0" rIns="0" bIns="0" rtlCol="0" anchor="t">
            <a:spAutoFit/>
          </a:bodyPr>
          <a:lstStyle/>
          <a:p>
            <a:pPr marL="0" lvl="0" indent="0" algn="ctr">
              <a:lnSpc>
                <a:spcPts val="1531"/>
              </a:lnSpc>
              <a:spcBef>
                <a:spcPct val="0"/>
              </a:spcBef>
            </a:pPr>
            <a:r>
              <a:rPr lang="en-US" sz="3062" dirty="0">
                <a:solidFill>
                  <a:srgbClr val="383ABB"/>
                </a:solidFill>
                <a:latin typeface="Nunito 1 Ultra-Bold"/>
              </a:rPr>
              <a:t>MERCHANDISING</a:t>
            </a:r>
          </a:p>
        </p:txBody>
      </p:sp>
      <p:sp>
        <p:nvSpPr>
          <p:cNvPr id="16" name="TextBox 16"/>
          <p:cNvSpPr txBox="1"/>
          <p:nvPr/>
        </p:nvSpPr>
        <p:spPr>
          <a:xfrm>
            <a:off x="10465582" y="3923394"/>
            <a:ext cx="7398714" cy="4568825"/>
          </a:xfrm>
          <a:prstGeom prst="rect">
            <a:avLst/>
          </a:prstGeom>
        </p:spPr>
        <p:txBody>
          <a:bodyPr lIns="0" tIns="0" rIns="0" bIns="0" rtlCol="0" anchor="t">
            <a:spAutoFit/>
          </a:bodyPr>
          <a:lstStyle/>
          <a:p>
            <a:pPr>
              <a:lnSpc>
                <a:spcPts val="2800"/>
              </a:lnSpc>
            </a:pPr>
            <a:r>
              <a:rPr lang="en-US" sz="2000" dirty="0">
                <a:solidFill>
                  <a:srgbClr val="383ABB"/>
                </a:solidFill>
                <a:latin typeface="Nunito 1 Bold"/>
              </a:rPr>
              <a:t> Se </a:t>
            </a:r>
            <a:r>
              <a:rPr lang="en-US" sz="2000" dirty="0" err="1">
                <a:solidFill>
                  <a:srgbClr val="383ABB"/>
                </a:solidFill>
                <a:latin typeface="Nunito 1 Bold"/>
              </a:rPr>
              <a:t>encarga</a:t>
            </a:r>
            <a:r>
              <a:rPr lang="en-US" sz="2000" dirty="0">
                <a:solidFill>
                  <a:srgbClr val="383ABB"/>
                </a:solidFill>
                <a:latin typeface="Nunito 1 Bold"/>
              </a:rPr>
              <a:t> de </a:t>
            </a:r>
            <a:r>
              <a:rPr lang="en-US" sz="2000" dirty="0" err="1">
                <a:solidFill>
                  <a:srgbClr val="383ABB"/>
                </a:solidFill>
                <a:latin typeface="Nunito 1 Bold"/>
              </a:rPr>
              <a:t>estudiar</a:t>
            </a:r>
            <a:r>
              <a:rPr lang="en-US" sz="2000" dirty="0">
                <a:solidFill>
                  <a:srgbClr val="383ABB"/>
                </a:solidFill>
                <a:latin typeface="Nunito 1 Bold"/>
              </a:rPr>
              <a:t> la </a:t>
            </a:r>
            <a:r>
              <a:rPr lang="en-US" sz="2000" dirty="0" err="1">
                <a:solidFill>
                  <a:srgbClr val="383ABB"/>
                </a:solidFill>
                <a:latin typeface="Nunito 1 Bold"/>
              </a:rPr>
              <a:t>disposición</a:t>
            </a:r>
            <a:r>
              <a:rPr lang="en-US" sz="2000" dirty="0">
                <a:solidFill>
                  <a:srgbClr val="383ABB"/>
                </a:solidFill>
                <a:latin typeface="Nunito 1 Bold"/>
              </a:rPr>
              <a:t>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el</a:t>
            </a:r>
            <a:r>
              <a:rPr lang="en-US" sz="2000" dirty="0">
                <a:solidFill>
                  <a:srgbClr val="383ABB"/>
                </a:solidFill>
                <a:latin typeface="Nunito 1 Bold"/>
              </a:rPr>
              <a:t> </a:t>
            </a:r>
            <a:r>
              <a:rPr lang="en-US" sz="2000" dirty="0" err="1">
                <a:solidFill>
                  <a:srgbClr val="383ABB"/>
                </a:solidFill>
                <a:latin typeface="Nunito 1 Bold"/>
              </a:rPr>
              <a:t>establecimiento</a:t>
            </a:r>
            <a:r>
              <a:rPr lang="en-US" sz="2000" dirty="0">
                <a:solidFill>
                  <a:srgbClr val="383ABB"/>
                </a:solidFill>
                <a:latin typeface="Nunito 1 Bold"/>
              </a:rPr>
              <a:t> de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productos</a:t>
            </a:r>
            <a:r>
              <a:rPr lang="en-US" sz="2000" dirty="0">
                <a:solidFill>
                  <a:srgbClr val="383ABB"/>
                </a:solidFill>
                <a:latin typeface="Nunito 1 Bold"/>
              </a:rPr>
              <a:t>, para </a:t>
            </a:r>
            <a:r>
              <a:rPr lang="en-US" sz="2000" dirty="0" err="1">
                <a:solidFill>
                  <a:srgbClr val="383ABB"/>
                </a:solidFill>
                <a:latin typeface="Nunito 1 Bold"/>
              </a:rPr>
              <a:t>llamar</a:t>
            </a:r>
            <a:r>
              <a:rPr lang="en-US" sz="2000" dirty="0">
                <a:solidFill>
                  <a:srgbClr val="383ABB"/>
                </a:solidFill>
                <a:latin typeface="Nunito 1 Bold"/>
              </a:rPr>
              <a:t> la </a:t>
            </a:r>
            <a:r>
              <a:rPr lang="en-US" sz="2000" dirty="0" err="1">
                <a:solidFill>
                  <a:srgbClr val="383ABB"/>
                </a:solidFill>
                <a:latin typeface="Nunito 1 Bold"/>
              </a:rPr>
              <a:t>atención</a:t>
            </a:r>
            <a:r>
              <a:rPr lang="en-US" sz="2000" dirty="0">
                <a:solidFill>
                  <a:srgbClr val="383ABB"/>
                </a:solidFill>
                <a:latin typeface="Nunito 1 Bold"/>
              </a:rPr>
              <a:t> de </a:t>
            </a:r>
            <a:r>
              <a:rPr lang="en-US" sz="2000" dirty="0" err="1">
                <a:solidFill>
                  <a:srgbClr val="383ABB"/>
                </a:solidFill>
                <a:latin typeface="Nunito 1 Bold"/>
              </a:rPr>
              <a:t>nuestros</a:t>
            </a:r>
            <a:r>
              <a:rPr lang="en-US" sz="2000" dirty="0">
                <a:solidFill>
                  <a:srgbClr val="383ABB"/>
                </a:solidFill>
                <a:latin typeface="Nunito 1 Bold"/>
              </a:rPr>
              <a:t> </a:t>
            </a:r>
            <a:r>
              <a:rPr lang="en-US" sz="2000" dirty="0" err="1">
                <a:solidFill>
                  <a:srgbClr val="383ABB"/>
                </a:solidFill>
                <a:latin typeface="Nunito 1 Bold"/>
              </a:rPr>
              <a:t>clientes</a:t>
            </a:r>
            <a:r>
              <a:rPr lang="en-US" sz="2000" dirty="0">
                <a:solidFill>
                  <a:srgbClr val="383ABB"/>
                </a:solidFill>
                <a:latin typeface="Nunito 1 Bold"/>
              </a:rPr>
              <a:t>, con </a:t>
            </a:r>
            <a:r>
              <a:rPr lang="en-US" sz="2000" dirty="0" err="1">
                <a:solidFill>
                  <a:srgbClr val="383ABB"/>
                </a:solidFill>
                <a:latin typeface="Nunito 1 Bold"/>
              </a:rPr>
              <a:t>el</a:t>
            </a:r>
            <a:r>
              <a:rPr lang="en-US" sz="2000" dirty="0">
                <a:solidFill>
                  <a:srgbClr val="383ABB"/>
                </a:solidFill>
                <a:latin typeface="Nunito 1 Bold"/>
              </a:rPr>
              <a:t> </a:t>
            </a:r>
            <a:r>
              <a:rPr lang="en-US" sz="2000" dirty="0" err="1">
                <a:solidFill>
                  <a:srgbClr val="383ABB"/>
                </a:solidFill>
                <a:latin typeface="Nunito 1 Bold"/>
              </a:rPr>
              <a:t>objetivo</a:t>
            </a:r>
            <a:r>
              <a:rPr lang="en-US" sz="2000" dirty="0">
                <a:solidFill>
                  <a:srgbClr val="383ABB"/>
                </a:solidFill>
                <a:latin typeface="Nunito 1 Bold"/>
              </a:rPr>
              <a:t> de </a:t>
            </a:r>
            <a:r>
              <a:rPr lang="en-US" sz="2000" dirty="0" err="1">
                <a:solidFill>
                  <a:srgbClr val="383ABB"/>
                </a:solidFill>
                <a:latin typeface="Nunito 1 Bold"/>
              </a:rPr>
              <a:t>incrementar</a:t>
            </a:r>
            <a:r>
              <a:rPr lang="en-US" sz="2000" dirty="0">
                <a:solidFill>
                  <a:srgbClr val="383ABB"/>
                </a:solidFill>
                <a:latin typeface="Nunito 1 Bold"/>
              </a:rPr>
              <a:t> las </a:t>
            </a:r>
            <a:r>
              <a:rPr lang="en-US" sz="2000" dirty="0" err="1">
                <a:solidFill>
                  <a:srgbClr val="383ABB"/>
                </a:solidFill>
                <a:latin typeface="Nunito 1 Bold"/>
              </a:rPr>
              <a:t>ventas</a:t>
            </a:r>
            <a:r>
              <a:rPr lang="en-US" sz="2000" dirty="0">
                <a:solidFill>
                  <a:srgbClr val="383ABB"/>
                </a:solidFill>
                <a:latin typeface="Nunito 1 Bold"/>
              </a:rPr>
              <a:t>. Es </a:t>
            </a:r>
            <a:r>
              <a:rPr lang="en-US" sz="2000" dirty="0" err="1">
                <a:solidFill>
                  <a:srgbClr val="383ABB"/>
                </a:solidFill>
                <a:latin typeface="Nunito 1 Bold"/>
              </a:rPr>
              <a:t>el</a:t>
            </a:r>
            <a:r>
              <a:rPr lang="en-US" sz="2000" dirty="0">
                <a:solidFill>
                  <a:srgbClr val="383ABB"/>
                </a:solidFill>
                <a:latin typeface="Nunito 1 Bold"/>
              </a:rPr>
              <a:t> Marketing del </a:t>
            </a:r>
            <a:r>
              <a:rPr lang="en-US" sz="2000" dirty="0" err="1">
                <a:solidFill>
                  <a:srgbClr val="383ABB"/>
                </a:solidFill>
                <a:latin typeface="Nunito 1 Bold"/>
              </a:rPr>
              <a:t>producto</a:t>
            </a:r>
            <a:r>
              <a:rPr lang="en-US" sz="2000" dirty="0">
                <a:solidFill>
                  <a:srgbClr val="383ABB"/>
                </a:solidFill>
                <a:latin typeface="Nunito 1 Bold"/>
              </a:rPr>
              <a:t>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el</a:t>
            </a:r>
            <a:r>
              <a:rPr lang="en-US" sz="2000" dirty="0">
                <a:solidFill>
                  <a:srgbClr val="383ABB"/>
                </a:solidFill>
                <a:latin typeface="Nunito 1 Bold"/>
              </a:rPr>
              <a:t> punto de </a:t>
            </a:r>
            <a:r>
              <a:rPr lang="en-US" sz="2000" dirty="0" err="1">
                <a:solidFill>
                  <a:srgbClr val="383ABB"/>
                </a:solidFill>
                <a:latin typeface="Nunito 1 Bold"/>
              </a:rPr>
              <a:t>venta</a:t>
            </a:r>
            <a:r>
              <a:rPr lang="en-US" sz="2000" dirty="0">
                <a:solidFill>
                  <a:srgbClr val="383ABB"/>
                </a:solidFill>
                <a:latin typeface="Nunito 1 Bold"/>
              </a:rPr>
              <a:t>, que </a:t>
            </a:r>
            <a:r>
              <a:rPr lang="en-US" sz="2000" dirty="0" err="1">
                <a:solidFill>
                  <a:srgbClr val="383ABB"/>
                </a:solidFill>
                <a:latin typeface="Nunito 1 Bold"/>
              </a:rPr>
              <a:t>pretende</a:t>
            </a:r>
            <a:r>
              <a:rPr lang="en-US" sz="2000" dirty="0">
                <a:solidFill>
                  <a:srgbClr val="383ABB"/>
                </a:solidFill>
                <a:latin typeface="Nunito 1 Bold"/>
              </a:rPr>
              <a:t> </a:t>
            </a:r>
            <a:r>
              <a:rPr lang="en-US" sz="2000" dirty="0" err="1">
                <a:solidFill>
                  <a:srgbClr val="383ABB"/>
                </a:solidFill>
                <a:latin typeface="Nunito 1 Bold"/>
              </a:rPr>
              <a:t>dar</a:t>
            </a:r>
            <a:r>
              <a:rPr lang="en-US" sz="2000" dirty="0">
                <a:solidFill>
                  <a:srgbClr val="383ABB"/>
                </a:solidFill>
                <a:latin typeface="Nunito 1 Bold"/>
              </a:rPr>
              <a:t> al </a:t>
            </a:r>
            <a:r>
              <a:rPr lang="en-US" sz="2000" dirty="0" err="1">
                <a:solidFill>
                  <a:srgbClr val="383ABB"/>
                </a:solidFill>
                <a:latin typeface="Nunito 1 Bold"/>
              </a:rPr>
              <a:t>producto</a:t>
            </a:r>
            <a:r>
              <a:rPr lang="en-US" sz="2000" dirty="0">
                <a:solidFill>
                  <a:srgbClr val="383ABB"/>
                </a:solidFill>
                <a:latin typeface="Nunito 1 Bold"/>
              </a:rPr>
              <a:t> un </a:t>
            </a:r>
            <a:r>
              <a:rPr lang="en-US" sz="2000" dirty="0" err="1">
                <a:solidFill>
                  <a:srgbClr val="383ABB"/>
                </a:solidFill>
                <a:latin typeface="Nunito 1 Bold"/>
              </a:rPr>
              <a:t>papel</a:t>
            </a:r>
            <a:r>
              <a:rPr lang="en-US" sz="2000" dirty="0">
                <a:solidFill>
                  <a:srgbClr val="383ABB"/>
                </a:solidFill>
                <a:latin typeface="Nunito 1 Bold"/>
              </a:rPr>
              <a:t> </a:t>
            </a:r>
            <a:r>
              <a:rPr lang="en-US" sz="2000" dirty="0" err="1">
                <a:solidFill>
                  <a:srgbClr val="383ABB"/>
                </a:solidFill>
                <a:latin typeface="Nunito 1 Bold"/>
              </a:rPr>
              <a:t>activo</a:t>
            </a:r>
            <a:r>
              <a:rPr lang="en-US" sz="2000" dirty="0">
                <a:solidFill>
                  <a:srgbClr val="383ABB"/>
                </a:solidFill>
                <a:latin typeface="Nunito 1 Bold"/>
              </a:rPr>
              <a:t> de </a:t>
            </a:r>
            <a:r>
              <a:rPr lang="en-US" sz="2000" dirty="0" err="1">
                <a:solidFill>
                  <a:srgbClr val="383ABB"/>
                </a:solidFill>
                <a:latin typeface="Nunito 1 Bold"/>
              </a:rPr>
              <a:t>venta</a:t>
            </a:r>
            <a:r>
              <a:rPr lang="en-US" sz="2000" dirty="0">
                <a:solidFill>
                  <a:srgbClr val="383ABB"/>
                </a:solidFill>
                <a:latin typeface="Nunito 1 Bold"/>
              </a:rPr>
              <a:t> a </a:t>
            </a:r>
            <a:r>
              <a:rPr lang="en-US" sz="2000" dirty="0" err="1">
                <a:solidFill>
                  <a:srgbClr val="383ABB"/>
                </a:solidFill>
                <a:latin typeface="Nunito 1 Bold"/>
              </a:rPr>
              <a:t>través</a:t>
            </a:r>
            <a:r>
              <a:rPr lang="en-US" sz="2000" dirty="0">
                <a:solidFill>
                  <a:srgbClr val="383ABB"/>
                </a:solidFill>
                <a:latin typeface="Nunito 1 Bold"/>
              </a:rPr>
              <a:t> de </a:t>
            </a:r>
            <a:r>
              <a:rPr lang="en-US" sz="2000" dirty="0" err="1">
                <a:solidFill>
                  <a:srgbClr val="383ABB"/>
                </a:solidFill>
                <a:latin typeface="Nunito 1 Bold"/>
              </a:rPr>
              <a:t>su</a:t>
            </a:r>
            <a:r>
              <a:rPr lang="en-US" sz="2000" dirty="0">
                <a:solidFill>
                  <a:srgbClr val="383ABB"/>
                </a:solidFill>
                <a:latin typeface="Nunito 1 Bold"/>
              </a:rPr>
              <a:t> </a:t>
            </a:r>
            <a:r>
              <a:rPr lang="en-US" sz="2000" dirty="0" err="1">
                <a:solidFill>
                  <a:srgbClr val="383ABB"/>
                </a:solidFill>
                <a:latin typeface="Nunito 1 Bold"/>
              </a:rPr>
              <a:t>presentación</a:t>
            </a:r>
            <a:r>
              <a:rPr lang="en-US" sz="2000" dirty="0">
                <a:solidFill>
                  <a:srgbClr val="383ABB"/>
                </a:solidFill>
                <a:latin typeface="Nunito 1 Bold"/>
              </a:rPr>
              <a:t> y de </a:t>
            </a:r>
            <a:r>
              <a:rPr lang="en-US" sz="2000" dirty="0" err="1">
                <a:solidFill>
                  <a:srgbClr val="383ABB"/>
                </a:solidFill>
                <a:latin typeface="Nunito 1 Bold"/>
              </a:rPr>
              <a:t>su</a:t>
            </a:r>
            <a:r>
              <a:rPr lang="en-US" sz="2000" dirty="0">
                <a:solidFill>
                  <a:srgbClr val="383ABB"/>
                </a:solidFill>
                <a:latin typeface="Nunito 1 Bold"/>
              </a:rPr>
              <a:t> </a:t>
            </a:r>
            <a:r>
              <a:rPr lang="en-US" sz="2000" dirty="0" err="1">
                <a:solidFill>
                  <a:srgbClr val="383ABB"/>
                </a:solidFill>
                <a:latin typeface="Nunito 1 Bold"/>
              </a:rPr>
              <a:t>entorno</a:t>
            </a:r>
            <a:r>
              <a:rPr lang="en-US" sz="2000" dirty="0">
                <a:solidFill>
                  <a:srgbClr val="383ABB"/>
                </a:solidFill>
                <a:latin typeface="Nunito 1 Bold"/>
              </a:rPr>
              <a:t>. </a:t>
            </a:r>
            <a:r>
              <a:rPr lang="en-US" sz="2000" dirty="0" err="1">
                <a:solidFill>
                  <a:srgbClr val="383ABB"/>
                </a:solidFill>
                <a:latin typeface="Nunito 1 Bold"/>
              </a:rPr>
              <a:t>Incluye</a:t>
            </a:r>
            <a:r>
              <a:rPr lang="en-US" sz="2000" dirty="0">
                <a:solidFill>
                  <a:srgbClr val="383ABB"/>
                </a:solidFill>
                <a:latin typeface="Nunito 1 Bold"/>
              </a:rPr>
              <a:t> la </a:t>
            </a:r>
            <a:r>
              <a:rPr lang="en-US" sz="2000" dirty="0" err="1">
                <a:solidFill>
                  <a:srgbClr val="383ABB"/>
                </a:solidFill>
                <a:latin typeface="Nunito 1 Bold"/>
              </a:rPr>
              <a:t>ambientación</a:t>
            </a:r>
            <a:r>
              <a:rPr lang="en-US" sz="2000" dirty="0">
                <a:solidFill>
                  <a:srgbClr val="383ABB"/>
                </a:solidFill>
                <a:latin typeface="Nunito 1 Bold"/>
              </a:rPr>
              <a:t> de la tienda: </a:t>
            </a:r>
            <a:r>
              <a:rPr lang="en-US" sz="2000" dirty="0" err="1">
                <a:solidFill>
                  <a:srgbClr val="383ABB"/>
                </a:solidFill>
                <a:latin typeface="Nunito 1 Bold"/>
              </a:rPr>
              <a:t>música</a:t>
            </a:r>
            <a:r>
              <a:rPr lang="en-US" sz="2000" dirty="0">
                <a:solidFill>
                  <a:srgbClr val="383ABB"/>
                </a:solidFill>
                <a:latin typeface="Nunito 1 Bold"/>
              </a:rPr>
              <a:t>, </a:t>
            </a:r>
            <a:r>
              <a:rPr lang="en-US" sz="2000" dirty="0" err="1">
                <a:solidFill>
                  <a:srgbClr val="383ABB"/>
                </a:solidFill>
                <a:latin typeface="Nunito 1 Bold"/>
              </a:rPr>
              <a:t>colores</a:t>
            </a:r>
            <a:r>
              <a:rPr lang="en-US" sz="2000" dirty="0">
                <a:solidFill>
                  <a:srgbClr val="383ABB"/>
                </a:solidFill>
                <a:latin typeface="Nunito 1 Bold"/>
              </a:rPr>
              <a:t>, </a:t>
            </a:r>
            <a:r>
              <a:rPr lang="en-US" sz="2000" dirty="0" err="1">
                <a:solidFill>
                  <a:srgbClr val="383ABB"/>
                </a:solidFill>
                <a:latin typeface="Nunito 1 Bold"/>
              </a:rPr>
              <a:t>muebles</a:t>
            </a:r>
            <a:r>
              <a:rPr lang="en-US" sz="2000" dirty="0">
                <a:solidFill>
                  <a:srgbClr val="383ABB"/>
                </a:solidFill>
                <a:latin typeface="Nunito 1 Bold"/>
              </a:rPr>
              <a:t>, </a:t>
            </a:r>
            <a:r>
              <a:rPr lang="en-US" sz="2000" dirty="0" err="1">
                <a:solidFill>
                  <a:srgbClr val="383ABB"/>
                </a:solidFill>
                <a:latin typeface="Nunito 1 Bold"/>
              </a:rPr>
              <a:t>olor</a:t>
            </a:r>
            <a:r>
              <a:rPr lang="en-US" sz="2000" dirty="0">
                <a:solidFill>
                  <a:srgbClr val="383ABB"/>
                </a:solidFill>
                <a:latin typeface="Nunito 1 Bold"/>
              </a:rPr>
              <a:t> </a:t>
            </a:r>
            <a:r>
              <a:rPr lang="en-US" sz="2000" dirty="0" err="1">
                <a:solidFill>
                  <a:srgbClr val="383ABB"/>
                </a:solidFill>
                <a:latin typeface="Nunito 1 Bold"/>
              </a:rPr>
              <a:t>así</a:t>
            </a:r>
            <a:r>
              <a:rPr lang="en-US" sz="2000" dirty="0">
                <a:solidFill>
                  <a:srgbClr val="383ABB"/>
                </a:solidFill>
                <a:latin typeface="Nunito 1 Bold"/>
              </a:rPr>
              <a:t> </a:t>
            </a:r>
            <a:r>
              <a:rPr lang="en-US" sz="2000" dirty="0" err="1">
                <a:solidFill>
                  <a:srgbClr val="383ABB"/>
                </a:solidFill>
                <a:latin typeface="Nunito 1 Bold"/>
              </a:rPr>
              <a:t>como</a:t>
            </a:r>
            <a:r>
              <a:rPr lang="en-US" sz="2000" dirty="0">
                <a:solidFill>
                  <a:srgbClr val="383ABB"/>
                </a:solidFill>
                <a:latin typeface="Nunito 1 Bold"/>
              </a:rPr>
              <a:t> la </a:t>
            </a:r>
            <a:r>
              <a:rPr lang="en-US" sz="2000" dirty="0" err="1">
                <a:solidFill>
                  <a:srgbClr val="383ABB"/>
                </a:solidFill>
                <a:latin typeface="Nunito 1 Bold"/>
              </a:rPr>
              <a:t>disposición</a:t>
            </a:r>
            <a:r>
              <a:rPr lang="en-US" sz="2000" dirty="0">
                <a:solidFill>
                  <a:srgbClr val="383ABB"/>
                </a:solidFill>
                <a:latin typeface="Nunito 1 Bold"/>
              </a:rPr>
              <a:t> de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productos</a:t>
            </a:r>
            <a:r>
              <a:rPr lang="en-US" sz="2000" dirty="0">
                <a:solidFill>
                  <a:srgbClr val="383ABB"/>
                </a:solidFill>
                <a:latin typeface="Nunito 1 Bold"/>
              </a:rPr>
              <a:t>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lineales</a:t>
            </a:r>
            <a:r>
              <a:rPr lang="en-US" sz="2000" dirty="0">
                <a:solidFill>
                  <a:srgbClr val="383ABB"/>
                </a:solidFill>
                <a:latin typeface="Nunito 1 Bold"/>
              </a:rPr>
              <a:t> o </a:t>
            </a:r>
            <a:r>
              <a:rPr lang="en-US" sz="2000" dirty="0" err="1">
                <a:solidFill>
                  <a:srgbClr val="383ABB"/>
                </a:solidFill>
                <a:latin typeface="Nunito 1 Bold"/>
              </a:rPr>
              <a:t>estanterías</a:t>
            </a:r>
            <a:r>
              <a:rPr lang="en-US" sz="2000" dirty="0">
                <a:solidFill>
                  <a:srgbClr val="383ABB"/>
                </a:solidFill>
                <a:latin typeface="Nunito 1 Bold"/>
              </a:rPr>
              <a:t>, pasillos y las </a:t>
            </a:r>
            <a:r>
              <a:rPr lang="en-US" sz="2000" dirty="0" err="1">
                <a:solidFill>
                  <a:srgbClr val="383ABB"/>
                </a:solidFill>
                <a:latin typeface="Nunito 1 Bold"/>
              </a:rPr>
              <a:t>diferentes</a:t>
            </a:r>
            <a:r>
              <a:rPr lang="en-US" sz="2000" dirty="0">
                <a:solidFill>
                  <a:srgbClr val="383ABB"/>
                </a:solidFill>
                <a:latin typeface="Nunito 1 Bold"/>
              </a:rPr>
              <a:t> </a:t>
            </a:r>
            <a:r>
              <a:rPr lang="en-US" sz="2000" dirty="0" err="1">
                <a:solidFill>
                  <a:srgbClr val="383ABB"/>
                </a:solidFill>
                <a:latin typeface="Nunito 1 Bold"/>
              </a:rPr>
              <a:t>góndolas</a:t>
            </a:r>
            <a:r>
              <a:rPr lang="en-US" sz="2000" dirty="0">
                <a:solidFill>
                  <a:srgbClr val="383ABB"/>
                </a:solidFill>
                <a:latin typeface="Nunito 1 Bold"/>
              </a:rPr>
              <a:t> o </a:t>
            </a:r>
            <a:r>
              <a:rPr lang="en-US" sz="2000" dirty="0" err="1">
                <a:solidFill>
                  <a:srgbClr val="383ABB"/>
                </a:solidFill>
                <a:latin typeface="Nunito 1 Bold"/>
              </a:rPr>
              <a:t>muebles</a:t>
            </a:r>
            <a:r>
              <a:rPr lang="en-US" sz="2000" dirty="0">
                <a:solidFill>
                  <a:srgbClr val="383ABB"/>
                </a:solidFill>
                <a:latin typeface="Nunito 1 Bold"/>
              </a:rPr>
              <a:t> </a:t>
            </a:r>
            <a:r>
              <a:rPr lang="en-US" sz="2000" dirty="0" err="1">
                <a:solidFill>
                  <a:srgbClr val="383ABB"/>
                </a:solidFill>
                <a:latin typeface="Nunito 1 Bold"/>
              </a:rPr>
              <a:t>donde</a:t>
            </a:r>
            <a:r>
              <a:rPr lang="en-US" sz="2000" dirty="0">
                <a:solidFill>
                  <a:srgbClr val="383ABB"/>
                </a:solidFill>
                <a:latin typeface="Nunito 1 Bold"/>
              </a:rPr>
              <a:t> se </a:t>
            </a:r>
            <a:r>
              <a:rPr lang="en-US" sz="2000" dirty="0" err="1">
                <a:solidFill>
                  <a:srgbClr val="383ABB"/>
                </a:solidFill>
                <a:latin typeface="Nunito 1 Bold"/>
              </a:rPr>
              <a:t>exponen</a:t>
            </a:r>
            <a:r>
              <a:rPr lang="en-US" sz="2000" dirty="0">
                <a:solidFill>
                  <a:srgbClr val="383ABB"/>
                </a:solidFill>
                <a:latin typeface="Nunito 1 Bold"/>
              </a:rPr>
              <a:t>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productos</a:t>
            </a:r>
            <a:r>
              <a:rPr lang="en-US" sz="2000" dirty="0">
                <a:solidFill>
                  <a:srgbClr val="383ABB"/>
                </a:solidFill>
                <a:latin typeface="Nunito 1 Bold"/>
              </a:rPr>
              <a:t> para </a:t>
            </a:r>
            <a:r>
              <a:rPr lang="en-US" sz="2000" dirty="0" err="1">
                <a:solidFill>
                  <a:srgbClr val="383ABB"/>
                </a:solidFill>
                <a:latin typeface="Nunito 1 Bold"/>
              </a:rPr>
              <a:t>hacerlos</a:t>
            </a:r>
            <a:r>
              <a:rPr lang="en-US" sz="2000" dirty="0">
                <a:solidFill>
                  <a:srgbClr val="383ABB"/>
                </a:solidFill>
                <a:latin typeface="Nunito 1 Bold"/>
              </a:rPr>
              <a:t> </a:t>
            </a:r>
            <a:r>
              <a:rPr lang="en-US" sz="2000" dirty="0" err="1">
                <a:solidFill>
                  <a:srgbClr val="383ABB"/>
                </a:solidFill>
                <a:latin typeface="Nunito 1 Bold"/>
              </a:rPr>
              <a:t>más</a:t>
            </a:r>
            <a:r>
              <a:rPr lang="en-US" sz="2000" dirty="0">
                <a:solidFill>
                  <a:srgbClr val="383ABB"/>
                </a:solidFill>
                <a:latin typeface="Nunito 1 Bold"/>
              </a:rPr>
              <a:t> </a:t>
            </a:r>
            <a:r>
              <a:rPr lang="en-US" sz="2000" dirty="0" err="1">
                <a:solidFill>
                  <a:srgbClr val="383ABB"/>
                </a:solidFill>
                <a:latin typeface="Nunito 1 Bold"/>
              </a:rPr>
              <a:t>visibles</a:t>
            </a:r>
            <a:r>
              <a:rPr lang="en-US" sz="2000" dirty="0">
                <a:solidFill>
                  <a:srgbClr val="383ABB"/>
                </a:solidFill>
                <a:latin typeface="Nunito 1 Bold"/>
              </a:rPr>
              <a:t> al </a:t>
            </a:r>
            <a:r>
              <a:rPr lang="en-US" sz="2000" dirty="0" err="1">
                <a:solidFill>
                  <a:srgbClr val="383ABB"/>
                </a:solidFill>
                <a:latin typeface="Nunito 1 Bold"/>
              </a:rPr>
              <a:t>consumidor</a:t>
            </a:r>
            <a:r>
              <a:rPr lang="en-US" sz="2000" dirty="0">
                <a:solidFill>
                  <a:srgbClr val="383ABB"/>
                </a:solidFill>
                <a:latin typeface="Nunito 1 Bold"/>
              </a:rPr>
              <a:t>. </a:t>
            </a:r>
            <a:r>
              <a:rPr lang="en-US" sz="2000" dirty="0" err="1">
                <a:solidFill>
                  <a:srgbClr val="383ABB"/>
                </a:solidFill>
                <a:latin typeface="Nunito 1 Bold"/>
              </a:rPr>
              <a:t>También</a:t>
            </a:r>
            <a:r>
              <a:rPr lang="en-US" sz="2000" dirty="0">
                <a:solidFill>
                  <a:srgbClr val="383ABB"/>
                </a:solidFill>
                <a:latin typeface="Nunito 1 Bold"/>
              </a:rPr>
              <a:t> </a:t>
            </a:r>
            <a:r>
              <a:rPr lang="en-US" sz="2000" dirty="0" err="1">
                <a:solidFill>
                  <a:srgbClr val="383ABB"/>
                </a:solidFill>
                <a:latin typeface="Nunito 1 Bold"/>
              </a:rPr>
              <a:t>trabaja</a:t>
            </a:r>
            <a:r>
              <a:rPr lang="en-US" sz="2000" dirty="0">
                <a:solidFill>
                  <a:srgbClr val="383ABB"/>
                </a:solidFill>
                <a:latin typeface="Nunito 1 Bold"/>
              </a:rPr>
              <a:t> la imagen exterior: </a:t>
            </a:r>
            <a:r>
              <a:rPr lang="en-US" sz="2000" dirty="0" err="1">
                <a:solidFill>
                  <a:srgbClr val="383ABB"/>
                </a:solidFill>
                <a:latin typeface="Nunito 1 Bold"/>
              </a:rPr>
              <a:t>accesibilidad</a:t>
            </a:r>
            <a:r>
              <a:rPr lang="en-US" sz="2000" dirty="0">
                <a:solidFill>
                  <a:srgbClr val="383ABB"/>
                </a:solidFill>
                <a:latin typeface="Nunito 1 Bold"/>
              </a:rPr>
              <a:t> y entrada, </a:t>
            </a:r>
            <a:r>
              <a:rPr lang="en-US" sz="2000" dirty="0" err="1">
                <a:solidFill>
                  <a:srgbClr val="383ABB"/>
                </a:solidFill>
                <a:latin typeface="Nunito 1 Bold"/>
              </a:rPr>
              <a:t>fachada</a:t>
            </a:r>
            <a:r>
              <a:rPr lang="en-US" sz="2000" dirty="0">
                <a:solidFill>
                  <a:srgbClr val="383ABB"/>
                </a:solidFill>
                <a:latin typeface="Nunito 1 Bold"/>
              </a:rPr>
              <a:t>, </a:t>
            </a:r>
            <a:r>
              <a:rPr lang="en-US" sz="2000" dirty="0" err="1">
                <a:solidFill>
                  <a:srgbClr val="383ABB"/>
                </a:solidFill>
                <a:latin typeface="Nunito 1 Bold"/>
              </a:rPr>
              <a:t>escaparate</a:t>
            </a:r>
            <a:r>
              <a:rPr lang="en-US" sz="2000" dirty="0">
                <a:solidFill>
                  <a:srgbClr val="383ABB"/>
                </a:solidFill>
                <a:latin typeface="Nunito 1 Bold"/>
              </a:rPr>
              <a:t>, </a:t>
            </a:r>
            <a:r>
              <a:rPr lang="en-US" sz="2000" dirty="0" err="1">
                <a:solidFill>
                  <a:srgbClr val="383ABB"/>
                </a:solidFill>
                <a:latin typeface="Nunito 1 Bold"/>
              </a:rPr>
              <a:t>rótulos</a:t>
            </a:r>
            <a:r>
              <a:rPr lang="en-US" sz="2000" dirty="0">
                <a:solidFill>
                  <a:srgbClr val="383ABB"/>
                </a:solidFill>
                <a:latin typeface="Nunito 1 Bold"/>
              </a:rPr>
              <a:t>, etc.</a:t>
            </a:r>
          </a:p>
          <a:p>
            <a:pPr algn="ctr">
              <a:lnSpc>
                <a:spcPts val="2800"/>
              </a:lnSpc>
            </a:pPr>
            <a:r>
              <a:rPr lang="en-US" sz="2000" dirty="0">
                <a:solidFill>
                  <a:srgbClr val="383ABB"/>
                </a:solidFill>
                <a:latin typeface="Nunito 1 Bold"/>
              </a:rPr>
              <a:t>.</a:t>
            </a:r>
          </a:p>
          <a:p>
            <a:pPr marL="0" lvl="0" indent="0" algn="ctr">
              <a:lnSpc>
                <a:spcPts val="2800"/>
              </a:lnSpc>
              <a:spcBef>
                <a:spcPct val="0"/>
              </a:spcBef>
            </a:pPr>
            <a:endParaRPr lang="en-US" sz="2000" dirty="0">
              <a:solidFill>
                <a:srgbClr val="383ABB"/>
              </a:solidFill>
              <a:latin typeface="Nunito 1 Bold"/>
            </a:endParaRPr>
          </a:p>
        </p:txBody>
      </p:sp>
      <p:sp>
        <p:nvSpPr>
          <p:cNvPr id="17" name="TextBox 17"/>
          <p:cNvSpPr txBox="1"/>
          <p:nvPr/>
        </p:nvSpPr>
        <p:spPr>
          <a:xfrm>
            <a:off x="2809198" y="264408"/>
            <a:ext cx="12259352" cy="1228725"/>
          </a:xfrm>
          <a:prstGeom prst="rect">
            <a:avLst/>
          </a:prstGeom>
        </p:spPr>
        <p:txBody>
          <a:bodyPr lIns="0" tIns="0" rIns="0" bIns="0" rtlCol="0" anchor="t">
            <a:spAutoFit/>
          </a:bodyPr>
          <a:lstStyle/>
          <a:p>
            <a:pPr marL="0" lvl="0" indent="0" algn="ctr">
              <a:lnSpc>
                <a:spcPts val="9738"/>
              </a:lnSpc>
              <a:spcBef>
                <a:spcPct val="0"/>
              </a:spcBef>
            </a:pPr>
            <a:r>
              <a:rPr lang="en-US" sz="8115">
                <a:solidFill>
                  <a:srgbClr val="383ABB"/>
                </a:solidFill>
                <a:latin typeface="Nunito 1 Heavy"/>
              </a:rPr>
              <a:t>PROMOCIÓN II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up)">
                                      <p:cBhvr>
                                        <p:cTn id="18" dur="500"/>
                                        <p:tgtEl>
                                          <p:spTgt spid="15"/>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p:tgtEl>
                                          <p:spTgt spid="16"/>
                                        </p:tgtEl>
                                        <p:attrNameLst>
                                          <p:attrName>ppt_y</p:attrName>
                                        </p:attrNameLst>
                                      </p:cBhvr>
                                      <p:tavLst>
                                        <p:tav tm="0">
                                          <p:val>
                                            <p:strVal val="#ppt_y+#ppt_h*1.125000"/>
                                          </p:val>
                                        </p:tav>
                                        <p:tav tm="100000">
                                          <p:val>
                                            <p:strVal val="#ppt_y"/>
                                          </p:val>
                                        </p:tav>
                                      </p:tavLst>
                                    </p:anim>
                                    <p:animEffect transition="in" filter="wipe(up)">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1110147" y="2044033"/>
            <a:ext cx="2768904" cy="2768904"/>
          </a:xfrm>
          <a:custGeom>
            <a:avLst/>
            <a:gdLst/>
            <a:ahLst/>
            <a:cxnLst/>
            <a:rect l="l" t="t" r="r" b="b"/>
            <a:pathLst>
              <a:path w="2768904" h="2768904">
                <a:moveTo>
                  <a:pt x="0" y="0"/>
                </a:moveTo>
                <a:lnTo>
                  <a:pt x="2768904" y="0"/>
                </a:lnTo>
                <a:lnTo>
                  <a:pt x="2768904" y="2768904"/>
                </a:lnTo>
                <a:lnTo>
                  <a:pt x="0" y="2768904"/>
                </a:lnTo>
                <a:lnTo>
                  <a:pt x="0" y="0"/>
                </a:lnTo>
                <a:close/>
              </a:path>
            </a:pathLst>
          </a:custGeom>
          <a:blipFill>
            <a:blip r:embed="rId3"/>
            <a:stretch>
              <a:fillRect/>
            </a:stretch>
          </a:blipFill>
        </p:spPr>
        <p:txBody>
          <a:bodyPr/>
          <a:lstStyle/>
          <a:p>
            <a:endParaRPr lang="es-ES"/>
          </a:p>
        </p:txBody>
      </p:sp>
      <p:sp>
        <p:nvSpPr>
          <p:cNvPr id="4" name="Freeform 4"/>
          <p:cNvSpPr/>
          <p:nvPr/>
        </p:nvSpPr>
        <p:spPr>
          <a:xfrm rot="1645162">
            <a:off x="16392939" y="1930544"/>
            <a:ext cx="2595182" cy="2995881"/>
          </a:xfrm>
          <a:custGeom>
            <a:avLst/>
            <a:gdLst/>
            <a:ahLst/>
            <a:cxnLst/>
            <a:rect l="l" t="t" r="r" b="b"/>
            <a:pathLst>
              <a:path w="2595182" h="2995881">
                <a:moveTo>
                  <a:pt x="0" y="0"/>
                </a:moveTo>
                <a:lnTo>
                  <a:pt x="2595181" y="0"/>
                </a:lnTo>
                <a:lnTo>
                  <a:pt x="2595181" y="2995881"/>
                </a:lnTo>
                <a:lnTo>
                  <a:pt x="0" y="2995881"/>
                </a:lnTo>
                <a:lnTo>
                  <a:pt x="0" y="0"/>
                </a:lnTo>
                <a:close/>
              </a:path>
            </a:pathLst>
          </a:custGeom>
          <a:blipFill>
            <a:blip r:embed="rId4"/>
            <a:stretch>
              <a:fillRect/>
            </a:stretch>
          </a:blipFill>
        </p:spPr>
        <p:txBody>
          <a:bodyPr/>
          <a:lstStyle/>
          <a:p>
            <a:endParaRPr lang="es-ES"/>
          </a:p>
        </p:txBody>
      </p:sp>
      <p:grpSp>
        <p:nvGrpSpPr>
          <p:cNvPr id="5" name="Group 5"/>
          <p:cNvGrpSpPr/>
          <p:nvPr/>
        </p:nvGrpSpPr>
        <p:grpSpPr>
          <a:xfrm>
            <a:off x="813638" y="6609510"/>
            <a:ext cx="16387243" cy="5225140"/>
            <a:chOff x="0" y="0"/>
            <a:chExt cx="21849658" cy="6966854"/>
          </a:xfrm>
        </p:grpSpPr>
        <p:sp>
          <p:nvSpPr>
            <p:cNvPr id="6" name="Freeform 6"/>
            <p:cNvSpPr/>
            <p:nvPr/>
          </p:nvSpPr>
          <p:spPr>
            <a:xfrm>
              <a:off x="21130429" y="3672321"/>
              <a:ext cx="719228" cy="718329"/>
            </a:xfrm>
            <a:custGeom>
              <a:avLst/>
              <a:gdLst/>
              <a:ahLst/>
              <a:cxnLst/>
              <a:rect l="l" t="t" r="r" b="b"/>
              <a:pathLst>
                <a:path w="719228" h="718329">
                  <a:moveTo>
                    <a:pt x="0" y="0"/>
                  </a:moveTo>
                  <a:lnTo>
                    <a:pt x="719229" y="0"/>
                  </a:lnTo>
                  <a:lnTo>
                    <a:pt x="719229" y="718329"/>
                  </a:lnTo>
                  <a:lnTo>
                    <a:pt x="0" y="718329"/>
                  </a:lnTo>
                  <a:lnTo>
                    <a:pt x="0" y="0"/>
                  </a:lnTo>
                  <a:close/>
                </a:path>
              </a:pathLst>
            </a:custGeom>
            <a:blipFill>
              <a:blip r:embed="rId5"/>
              <a:stretch>
                <a:fillRect/>
              </a:stretch>
            </a:blipFill>
          </p:spPr>
          <p:txBody>
            <a:bodyPr/>
            <a:lstStyle/>
            <a:p>
              <a:endParaRPr lang="es-ES"/>
            </a:p>
          </p:txBody>
        </p:sp>
        <p:sp>
          <p:nvSpPr>
            <p:cNvPr id="7" name="Freeform 7"/>
            <p:cNvSpPr/>
            <p:nvPr/>
          </p:nvSpPr>
          <p:spPr>
            <a:xfrm>
              <a:off x="1361792" y="550146"/>
              <a:ext cx="693548" cy="692681"/>
            </a:xfrm>
            <a:custGeom>
              <a:avLst/>
              <a:gdLst/>
              <a:ahLst/>
              <a:cxnLst/>
              <a:rect l="l" t="t" r="r" b="b"/>
              <a:pathLst>
                <a:path w="693548" h="692681">
                  <a:moveTo>
                    <a:pt x="0" y="0"/>
                  </a:moveTo>
                  <a:lnTo>
                    <a:pt x="693548" y="0"/>
                  </a:lnTo>
                  <a:lnTo>
                    <a:pt x="693548" y="692681"/>
                  </a:lnTo>
                  <a:lnTo>
                    <a:pt x="0" y="692681"/>
                  </a:lnTo>
                  <a:lnTo>
                    <a:pt x="0" y="0"/>
                  </a:lnTo>
                  <a:close/>
                </a:path>
              </a:pathLst>
            </a:custGeom>
            <a:blipFill>
              <a:blip r:embed="rId5"/>
              <a:stretch>
                <a:fillRect/>
              </a:stretch>
            </a:blipFill>
          </p:spPr>
          <p:txBody>
            <a:bodyPr/>
            <a:lstStyle/>
            <a:p>
              <a:endParaRPr lang="es-ES"/>
            </a:p>
          </p:txBody>
        </p:sp>
        <p:sp>
          <p:nvSpPr>
            <p:cNvPr id="8" name="Freeform 8"/>
            <p:cNvSpPr/>
            <p:nvPr/>
          </p:nvSpPr>
          <p:spPr>
            <a:xfrm>
              <a:off x="0" y="3759617"/>
              <a:ext cx="679627" cy="678778"/>
            </a:xfrm>
            <a:custGeom>
              <a:avLst/>
              <a:gdLst/>
              <a:ahLst/>
              <a:cxnLst/>
              <a:rect l="l" t="t" r="r" b="b"/>
              <a:pathLst>
                <a:path w="679627" h="678778">
                  <a:moveTo>
                    <a:pt x="0" y="0"/>
                  </a:moveTo>
                  <a:lnTo>
                    <a:pt x="679627" y="0"/>
                  </a:lnTo>
                  <a:lnTo>
                    <a:pt x="679627" y="678778"/>
                  </a:lnTo>
                  <a:lnTo>
                    <a:pt x="0" y="678778"/>
                  </a:lnTo>
                  <a:lnTo>
                    <a:pt x="0" y="0"/>
                  </a:lnTo>
                  <a:close/>
                </a:path>
              </a:pathLst>
            </a:custGeom>
            <a:blipFill>
              <a:blip r:embed="rId6"/>
              <a:stretch>
                <a:fillRect/>
              </a:stretch>
            </a:blipFill>
            <a:ln cap="sq">
              <a:noFill/>
              <a:prstDash val="solid"/>
              <a:miter/>
            </a:ln>
          </p:spPr>
          <p:txBody>
            <a:bodyPr/>
            <a:lstStyle/>
            <a:p>
              <a:endParaRPr lang="es-ES"/>
            </a:p>
          </p:txBody>
        </p:sp>
        <p:sp>
          <p:nvSpPr>
            <p:cNvPr id="9" name="Freeform 9"/>
            <p:cNvSpPr/>
            <p:nvPr/>
          </p:nvSpPr>
          <p:spPr>
            <a:xfrm>
              <a:off x="3995538" y="2454809"/>
              <a:ext cx="637700" cy="636903"/>
            </a:xfrm>
            <a:custGeom>
              <a:avLst/>
              <a:gdLst/>
              <a:ahLst/>
              <a:cxnLst/>
              <a:rect l="l" t="t" r="r" b="b"/>
              <a:pathLst>
                <a:path w="637700" h="636903">
                  <a:moveTo>
                    <a:pt x="0" y="0"/>
                  </a:moveTo>
                  <a:lnTo>
                    <a:pt x="637700" y="0"/>
                  </a:lnTo>
                  <a:lnTo>
                    <a:pt x="637700" y="636903"/>
                  </a:lnTo>
                  <a:lnTo>
                    <a:pt x="0" y="636903"/>
                  </a:lnTo>
                  <a:lnTo>
                    <a:pt x="0" y="0"/>
                  </a:lnTo>
                  <a:close/>
                </a:path>
              </a:pathLst>
            </a:custGeom>
            <a:blipFill>
              <a:blip r:embed="rId7"/>
              <a:stretch>
                <a:fillRect/>
              </a:stretch>
            </a:blipFill>
          </p:spPr>
          <p:txBody>
            <a:bodyPr/>
            <a:lstStyle/>
            <a:p>
              <a:endParaRPr lang="es-ES"/>
            </a:p>
          </p:txBody>
        </p:sp>
        <p:sp>
          <p:nvSpPr>
            <p:cNvPr id="10" name="Freeform 10"/>
            <p:cNvSpPr/>
            <p:nvPr/>
          </p:nvSpPr>
          <p:spPr>
            <a:xfrm>
              <a:off x="16710445" y="3011836"/>
              <a:ext cx="661312" cy="660485"/>
            </a:xfrm>
            <a:custGeom>
              <a:avLst/>
              <a:gdLst/>
              <a:ahLst/>
              <a:cxnLst/>
              <a:rect l="l" t="t" r="r" b="b"/>
              <a:pathLst>
                <a:path w="661312" h="660485">
                  <a:moveTo>
                    <a:pt x="0" y="0"/>
                  </a:moveTo>
                  <a:lnTo>
                    <a:pt x="661312" y="0"/>
                  </a:lnTo>
                  <a:lnTo>
                    <a:pt x="661312" y="660485"/>
                  </a:lnTo>
                  <a:lnTo>
                    <a:pt x="0" y="660485"/>
                  </a:lnTo>
                  <a:lnTo>
                    <a:pt x="0" y="0"/>
                  </a:lnTo>
                  <a:close/>
                </a:path>
              </a:pathLst>
            </a:custGeom>
            <a:blipFill>
              <a:blip r:embed="rId7"/>
              <a:stretch>
                <a:fillRect/>
              </a:stretch>
            </a:blipFill>
          </p:spPr>
          <p:txBody>
            <a:bodyPr/>
            <a:lstStyle/>
            <a:p>
              <a:endParaRPr lang="es-ES"/>
            </a:p>
          </p:txBody>
        </p:sp>
        <p:sp>
          <p:nvSpPr>
            <p:cNvPr id="11" name="Freeform 11"/>
            <p:cNvSpPr/>
            <p:nvPr/>
          </p:nvSpPr>
          <p:spPr>
            <a:xfrm>
              <a:off x="21210470" y="518969"/>
              <a:ext cx="559148" cy="558449"/>
            </a:xfrm>
            <a:custGeom>
              <a:avLst/>
              <a:gdLst/>
              <a:ahLst/>
              <a:cxnLst/>
              <a:rect l="l" t="t" r="r" b="b"/>
              <a:pathLst>
                <a:path w="559148" h="558449">
                  <a:moveTo>
                    <a:pt x="0" y="0"/>
                  </a:moveTo>
                  <a:lnTo>
                    <a:pt x="559148" y="0"/>
                  </a:lnTo>
                  <a:lnTo>
                    <a:pt x="559148" y="558449"/>
                  </a:lnTo>
                  <a:lnTo>
                    <a:pt x="0" y="558449"/>
                  </a:lnTo>
                  <a:lnTo>
                    <a:pt x="0" y="0"/>
                  </a:lnTo>
                  <a:close/>
                </a:path>
              </a:pathLst>
            </a:custGeom>
            <a:blipFill>
              <a:blip r:embed="rId8"/>
              <a:stretch>
                <a:fillRect/>
              </a:stretch>
            </a:blipFill>
          </p:spPr>
          <p:txBody>
            <a:bodyPr/>
            <a:lstStyle/>
            <a:p>
              <a:endParaRPr lang="es-ES"/>
            </a:p>
          </p:txBody>
        </p:sp>
        <p:sp>
          <p:nvSpPr>
            <p:cNvPr id="12" name="Freeform 12"/>
            <p:cNvSpPr/>
            <p:nvPr/>
          </p:nvSpPr>
          <p:spPr>
            <a:xfrm>
              <a:off x="6535883" y="0"/>
              <a:ext cx="7928141" cy="6966854"/>
            </a:xfrm>
            <a:custGeom>
              <a:avLst/>
              <a:gdLst/>
              <a:ahLst/>
              <a:cxnLst/>
              <a:rect l="l" t="t" r="r" b="b"/>
              <a:pathLst>
                <a:path w="7928141" h="6966854">
                  <a:moveTo>
                    <a:pt x="0" y="0"/>
                  </a:moveTo>
                  <a:lnTo>
                    <a:pt x="7928141" y="0"/>
                  </a:lnTo>
                  <a:lnTo>
                    <a:pt x="7928141" y="6966854"/>
                  </a:lnTo>
                  <a:lnTo>
                    <a:pt x="0" y="6966854"/>
                  </a:lnTo>
                  <a:lnTo>
                    <a:pt x="0" y="0"/>
                  </a:lnTo>
                  <a:close/>
                </a:path>
              </a:pathLst>
            </a:custGeom>
            <a:blipFill>
              <a:blip r:embed="rId9"/>
              <a:stretch>
                <a:fillRect/>
              </a:stretch>
            </a:blipFill>
          </p:spPr>
          <p:txBody>
            <a:bodyPr/>
            <a:lstStyle/>
            <a:p>
              <a:endParaRPr lang="es-ES"/>
            </a:p>
          </p:txBody>
        </p:sp>
      </p:grpSp>
      <p:sp>
        <p:nvSpPr>
          <p:cNvPr id="13" name="Freeform 13"/>
          <p:cNvSpPr/>
          <p:nvPr/>
        </p:nvSpPr>
        <p:spPr>
          <a:xfrm>
            <a:off x="13226586" y="370628"/>
            <a:ext cx="4609571" cy="1871486"/>
          </a:xfrm>
          <a:custGeom>
            <a:avLst/>
            <a:gdLst/>
            <a:ahLst/>
            <a:cxnLst/>
            <a:rect l="l" t="t" r="r" b="b"/>
            <a:pathLst>
              <a:path w="4609571" h="1871486">
                <a:moveTo>
                  <a:pt x="0" y="0"/>
                </a:moveTo>
                <a:lnTo>
                  <a:pt x="4609571" y="0"/>
                </a:lnTo>
                <a:lnTo>
                  <a:pt x="4609571" y="1871486"/>
                </a:lnTo>
                <a:lnTo>
                  <a:pt x="0" y="1871486"/>
                </a:lnTo>
                <a:lnTo>
                  <a:pt x="0" y="0"/>
                </a:lnTo>
                <a:close/>
              </a:path>
            </a:pathLst>
          </a:custGeom>
          <a:blipFill>
            <a:blip r:embed="rId10"/>
            <a:stretch>
              <a:fillRect/>
            </a:stretch>
          </a:blipFill>
        </p:spPr>
        <p:txBody>
          <a:bodyPr/>
          <a:lstStyle/>
          <a:p>
            <a:endParaRPr lang="es-ES"/>
          </a:p>
        </p:txBody>
      </p:sp>
      <p:sp>
        <p:nvSpPr>
          <p:cNvPr id="14" name="TextBox 14"/>
          <p:cNvSpPr txBox="1"/>
          <p:nvPr/>
        </p:nvSpPr>
        <p:spPr>
          <a:xfrm>
            <a:off x="3662502" y="3151569"/>
            <a:ext cx="10962997" cy="3108961"/>
          </a:xfrm>
          <a:prstGeom prst="rect">
            <a:avLst/>
          </a:prstGeom>
        </p:spPr>
        <p:txBody>
          <a:bodyPr lIns="0" tIns="0" rIns="0" bIns="0" rtlCol="0" anchor="t">
            <a:spAutoFit/>
          </a:bodyPr>
          <a:lstStyle/>
          <a:p>
            <a:pPr algn="ctr">
              <a:lnSpc>
                <a:spcPts val="4184"/>
              </a:lnSpc>
            </a:pPr>
            <a:r>
              <a:rPr lang="en-US" sz="2699">
                <a:solidFill>
                  <a:srgbClr val="383ABB"/>
                </a:solidFill>
                <a:latin typeface="Nunito 1 Bold"/>
              </a:rPr>
              <a:t>“Marketing es la ciencia y el arte de explorar, crear y entregar valor para satisfacer las necesidades de un mercado objetivo con lucro. El Marketing identifica necesidades y deseos no realizados. Define, mide y cuantifica el tamaño del mercado identificado y el lucro potencial.” – Philip Kotler</a:t>
            </a:r>
          </a:p>
          <a:p>
            <a:pPr marL="0" lvl="0" indent="0" algn="ctr">
              <a:lnSpc>
                <a:spcPts val="4184"/>
              </a:lnSpc>
            </a:pPr>
            <a:endParaRPr lang="en-US" sz="2699">
              <a:solidFill>
                <a:srgbClr val="383ABB"/>
              </a:solidFill>
              <a:latin typeface="Nunito 1 Bold"/>
            </a:endParaRPr>
          </a:p>
        </p:txBody>
      </p:sp>
      <p:sp>
        <p:nvSpPr>
          <p:cNvPr id="15" name="TextBox 15"/>
          <p:cNvSpPr txBox="1"/>
          <p:nvPr/>
        </p:nvSpPr>
        <p:spPr>
          <a:xfrm>
            <a:off x="2877583" y="294836"/>
            <a:ext cx="12259352" cy="2156421"/>
          </a:xfrm>
          <a:prstGeom prst="rect">
            <a:avLst/>
          </a:prstGeom>
        </p:spPr>
        <p:txBody>
          <a:bodyPr lIns="0" tIns="0" rIns="0" bIns="0" rtlCol="0" anchor="t">
            <a:spAutoFit/>
          </a:bodyPr>
          <a:lstStyle/>
          <a:p>
            <a:pPr marL="0" lvl="0" indent="0" algn="ctr">
              <a:lnSpc>
                <a:spcPts val="8359"/>
              </a:lnSpc>
              <a:spcBef>
                <a:spcPct val="0"/>
              </a:spcBef>
            </a:pPr>
            <a:r>
              <a:rPr lang="en-US" sz="8115">
                <a:solidFill>
                  <a:srgbClr val="383ABB"/>
                </a:solidFill>
                <a:latin typeface="Nunito 1 Heavy"/>
              </a:rPr>
              <a:t>CONCEPTO DE MARKETING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0" y="0"/>
            <a:ext cx="5509931" cy="3584774"/>
          </a:xfrm>
          <a:custGeom>
            <a:avLst/>
            <a:gdLst/>
            <a:ahLst/>
            <a:cxnLst/>
            <a:rect l="l" t="t" r="r" b="b"/>
            <a:pathLst>
              <a:path w="5509931" h="3584774">
                <a:moveTo>
                  <a:pt x="0" y="0"/>
                </a:moveTo>
                <a:lnTo>
                  <a:pt x="5509931" y="0"/>
                </a:lnTo>
                <a:lnTo>
                  <a:pt x="5509931" y="3584774"/>
                </a:lnTo>
                <a:lnTo>
                  <a:pt x="0" y="3584774"/>
                </a:lnTo>
                <a:lnTo>
                  <a:pt x="0" y="0"/>
                </a:lnTo>
                <a:close/>
              </a:path>
            </a:pathLst>
          </a:custGeom>
          <a:blipFill>
            <a:blip r:embed="rId3"/>
            <a:stretch>
              <a:fillRect/>
            </a:stretch>
          </a:blipFill>
        </p:spPr>
        <p:txBody>
          <a:bodyPr/>
          <a:lstStyle/>
          <a:p>
            <a:endParaRPr lang="es-ES"/>
          </a:p>
        </p:txBody>
      </p:sp>
      <p:sp>
        <p:nvSpPr>
          <p:cNvPr id="4" name="Freeform 4"/>
          <p:cNvSpPr/>
          <p:nvPr/>
        </p:nvSpPr>
        <p:spPr>
          <a:xfrm>
            <a:off x="4369519" y="2993589"/>
            <a:ext cx="4320802" cy="3801211"/>
          </a:xfrm>
          <a:custGeom>
            <a:avLst/>
            <a:gdLst/>
            <a:ahLst/>
            <a:cxnLst/>
            <a:rect l="l" t="t" r="r" b="b"/>
            <a:pathLst>
              <a:path w="4320802" h="3801211">
                <a:moveTo>
                  <a:pt x="0" y="0"/>
                </a:moveTo>
                <a:lnTo>
                  <a:pt x="4320802" y="0"/>
                </a:lnTo>
                <a:lnTo>
                  <a:pt x="4320802" y="3801212"/>
                </a:lnTo>
                <a:lnTo>
                  <a:pt x="0" y="3801212"/>
                </a:lnTo>
                <a:lnTo>
                  <a:pt x="0" y="0"/>
                </a:lnTo>
                <a:close/>
              </a:path>
            </a:pathLst>
          </a:custGeom>
          <a:blipFill>
            <a:blip r:embed="rId4"/>
            <a:stretch>
              <a:fillRect/>
            </a:stretch>
          </a:blipFill>
        </p:spPr>
        <p:txBody>
          <a:bodyPr/>
          <a:lstStyle/>
          <a:p>
            <a:endParaRPr lang="es-ES"/>
          </a:p>
        </p:txBody>
      </p:sp>
      <p:sp>
        <p:nvSpPr>
          <p:cNvPr id="5" name="Freeform 5"/>
          <p:cNvSpPr/>
          <p:nvPr/>
        </p:nvSpPr>
        <p:spPr>
          <a:xfrm>
            <a:off x="0" y="6584142"/>
            <a:ext cx="7556309" cy="3294641"/>
          </a:xfrm>
          <a:custGeom>
            <a:avLst/>
            <a:gdLst/>
            <a:ahLst/>
            <a:cxnLst/>
            <a:rect l="l" t="t" r="r" b="b"/>
            <a:pathLst>
              <a:path w="7556309" h="3294641">
                <a:moveTo>
                  <a:pt x="0" y="0"/>
                </a:moveTo>
                <a:lnTo>
                  <a:pt x="7556309" y="0"/>
                </a:lnTo>
                <a:lnTo>
                  <a:pt x="7556309" y="3294642"/>
                </a:lnTo>
                <a:lnTo>
                  <a:pt x="0" y="3294642"/>
                </a:lnTo>
                <a:lnTo>
                  <a:pt x="0" y="0"/>
                </a:lnTo>
                <a:close/>
              </a:path>
            </a:pathLst>
          </a:custGeom>
          <a:blipFill>
            <a:blip r:embed="rId5"/>
            <a:stretch>
              <a:fillRect t="-4830" b="-4830"/>
            </a:stretch>
          </a:blipFill>
        </p:spPr>
        <p:txBody>
          <a:bodyPr/>
          <a:lstStyle/>
          <a:p>
            <a:endParaRPr lang="es-ES"/>
          </a:p>
        </p:txBody>
      </p:sp>
      <p:sp>
        <p:nvSpPr>
          <p:cNvPr id="6" name="TextBox 6"/>
          <p:cNvSpPr txBox="1"/>
          <p:nvPr/>
        </p:nvSpPr>
        <p:spPr>
          <a:xfrm>
            <a:off x="9144000" y="274585"/>
            <a:ext cx="8516780" cy="1099146"/>
          </a:xfrm>
          <a:prstGeom prst="rect">
            <a:avLst/>
          </a:prstGeom>
        </p:spPr>
        <p:txBody>
          <a:bodyPr lIns="0" tIns="0" rIns="0" bIns="0" rtlCol="0" anchor="t">
            <a:spAutoFit/>
          </a:bodyPr>
          <a:lstStyle/>
          <a:p>
            <a:pPr marL="0" lvl="0" indent="0" algn="l">
              <a:lnSpc>
                <a:spcPts val="8359"/>
              </a:lnSpc>
              <a:spcBef>
                <a:spcPct val="0"/>
              </a:spcBef>
            </a:pPr>
            <a:r>
              <a:rPr lang="en-US" sz="8115">
                <a:solidFill>
                  <a:srgbClr val="383ABB"/>
                </a:solidFill>
                <a:latin typeface="Nunito 1 Heavy"/>
              </a:rPr>
              <a:t>DISTRIBUCIÓN</a:t>
            </a:r>
          </a:p>
        </p:txBody>
      </p:sp>
      <p:sp>
        <p:nvSpPr>
          <p:cNvPr id="7" name="TextBox 7"/>
          <p:cNvSpPr txBox="1"/>
          <p:nvPr/>
        </p:nvSpPr>
        <p:spPr>
          <a:xfrm>
            <a:off x="9323577" y="1471693"/>
            <a:ext cx="8516780" cy="6263640"/>
          </a:xfrm>
          <a:prstGeom prst="rect">
            <a:avLst/>
          </a:prstGeom>
        </p:spPr>
        <p:txBody>
          <a:bodyPr lIns="0" tIns="0" rIns="0" bIns="0" rtlCol="0" anchor="t">
            <a:spAutoFit/>
          </a:bodyPr>
          <a:lstStyle/>
          <a:p>
            <a:pPr>
              <a:lnSpc>
                <a:spcPts val="3359"/>
              </a:lnSpc>
            </a:pPr>
            <a:r>
              <a:rPr lang="en-US" sz="2399">
                <a:solidFill>
                  <a:srgbClr val="383ABB"/>
                </a:solidFill>
                <a:latin typeface="Nunito 1 Semi-Bold"/>
              </a:rPr>
              <a:t>  Las estrategias de distribución son las decisiones que toman las empresas sobre cómo hacer llegar sus productos o servicios al cliente final. Estas decisiones incluyen el tipo de canal de distribución que se utilizará, el número de intermediarios que participarán y la cobertura geográfica que se buscará.</a:t>
            </a:r>
          </a:p>
          <a:p>
            <a:pPr>
              <a:lnSpc>
                <a:spcPts val="3359"/>
              </a:lnSpc>
            </a:pPr>
            <a:r>
              <a:rPr lang="en-US" sz="2399">
                <a:solidFill>
                  <a:srgbClr val="383ABB"/>
                </a:solidFill>
                <a:latin typeface="Nunito 1 Semi-Bold"/>
              </a:rPr>
              <a:t> El objetivo principal de una estrategia de distribución es garantizar que los productos o servicios estén disponibles para los clientes cuando y donde los necesiten. También debe permitir a la empresa alcanzar sus objetivos de ventas y marketing.</a:t>
            </a:r>
          </a:p>
          <a:p>
            <a:pPr>
              <a:lnSpc>
                <a:spcPts val="3359"/>
              </a:lnSpc>
            </a:pPr>
            <a:r>
              <a:rPr lang="en-US" sz="2399">
                <a:solidFill>
                  <a:srgbClr val="383ABB"/>
                </a:solidFill>
                <a:latin typeface="Nunito 1 Semi-Bold"/>
              </a:rPr>
              <a:t> Hay dos tipos principales de canales de distribución: directos e indirectos. También debemos hacer referencia a la distribución multicanal.</a:t>
            </a:r>
          </a:p>
          <a:p>
            <a:pPr marL="0" lvl="0" indent="0" algn="l">
              <a:lnSpc>
                <a:spcPts val="3359"/>
              </a:lnSpc>
            </a:pPr>
            <a:endParaRPr lang="en-US" sz="2399">
              <a:solidFill>
                <a:srgbClr val="383ABB"/>
              </a:solidFill>
              <a:latin typeface="Nunito 1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grpSp>
        <p:nvGrpSpPr>
          <p:cNvPr id="3" name="Group 3"/>
          <p:cNvGrpSpPr/>
          <p:nvPr/>
        </p:nvGrpSpPr>
        <p:grpSpPr>
          <a:xfrm>
            <a:off x="0" y="0"/>
            <a:ext cx="9714512" cy="9967601"/>
            <a:chOff x="0" y="0"/>
            <a:chExt cx="2558555" cy="2625212"/>
          </a:xfrm>
        </p:grpSpPr>
        <p:sp>
          <p:nvSpPr>
            <p:cNvPr id="4" name="Freeform 4"/>
            <p:cNvSpPr/>
            <p:nvPr/>
          </p:nvSpPr>
          <p:spPr>
            <a:xfrm>
              <a:off x="0" y="0"/>
              <a:ext cx="2558555" cy="2625212"/>
            </a:xfrm>
            <a:custGeom>
              <a:avLst/>
              <a:gdLst/>
              <a:ahLst/>
              <a:cxnLst/>
              <a:rect l="l" t="t" r="r" b="b"/>
              <a:pathLst>
                <a:path w="2558555" h="2625212">
                  <a:moveTo>
                    <a:pt x="0" y="0"/>
                  </a:moveTo>
                  <a:lnTo>
                    <a:pt x="2558555" y="0"/>
                  </a:lnTo>
                  <a:lnTo>
                    <a:pt x="2558555" y="2625212"/>
                  </a:lnTo>
                  <a:lnTo>
                    <a:pt x="0" y="2625212"/>
                  </a:lnTo>
                  <a:close/>
                </a:path>
              </a:pathLst>
            </a:custGeom>
            <a:solidFill>
              <a:srgbClr val="6FB429"/>
            </a:solidFill>
          </p:spPr>
          <p:txBody>
            <a:bodyPr/>
            <a:lstStyle/>
            <a:p>
              <a:endParaRPr lang="es-ES"/>
            </a:p>
          </p:txBody>
        </p:sp>
        <p:sp>
          <p:nvSpPr>
            <p:cNvPr id="5" name="TextBox 5"/>
            <p:cNvSpPr txBox="1"/>
            <p:nvPr/>
          </p:nvSpPr>
          <p:spPr>
            <a:xfrm>
              <a:off x="0" y="-9525"/>
              <a:ext cx="2558555" cy="2634737"/>
            </a:xfrm>
            <a:prstGeom prst="rect">
              <a:avLst/>
            </a:prstGeom>
          </p:spPr>
          <p:txBody>
            <a:bodyPr lIns="50800" tIns="50800" rIns="50800" bIns="50800" rtlCol="0" anchor="ctr"/>
            <a:lstStyle/>
            <a:p>
              <a:pPr algn="ctr">
                <a:lnSpc>
                  <a:spcPts val="2207"/>
                </a:lnSpc>
              </a:pPr>
              <a:endParaRPr/>
            </a:p>
          </p:txBody>
        </p:sp>
      </p:grpSp>
      <p:sp>
        <p:nvSpPr>
          <p:cNvPr id="6" name="Freeform 6"/>
          <p:cNvSpPr/>
          <p:nvPr/>
        </p:nvSpPr>
        <p:spPr>
          <a:xfrm>
            <a:off x="11372045" y="1175984"/>
            <a:ext cx="1178624" cy="1413642"/>
          </a:xfrm>
          <a:custGeom>
            <a:avLst/>
            <a:gdLst/>
            <a:ahLst/>
            <a:cxnLst/>
            <a:rect l="l" t="t" r="r" b="b"/>
            <a:pathLst>
              <a:path w="1178624" h="1413642">
                <a:moveTo>
                  <a:pt x="0" y="0"/>
                </a:moveTo>
                <a:lnTo>
                  <a:pt x="1178624" y="0"/>
                </a:lnTo>
                <a:lnTo>
                  <a:pt x="1178624" y="1413642"/>
                </a:lnTo>
                <a:lnTo>
                  <a:pt x="0" y="1413642"/>
                </a:lnTo>
                <a:lnTo>
                  <a:pt x="0" y="0"/>
                </a:lnTo>
                <a:close/>
              </a:path>
            </a:pathLst>
          </a:custGeom>
          <a:blipFill>
            <a:blip r:embed="rId3"/>
            <a:stretch>
              <a:fillRect/>
            </a:stretch>
          </a:blipFill>
          <a:ln cap="sq">
            <a:noFill/>
            <a:prstDash val="solid"/>
            <a:miter/>
          </a:ln>
        </p:spPr>
        <p:txBody>
          <a:bodyPr/>
          <a:lstStyle/>
          <a:p>
            <a:endParaRPr lang="es-ES"/>
          </a:p>
        </p:txBody>
      </p:sp>
      <p:sp>
        <p:nvSpPr>
          <p:cNvPr id="7" name="Freeform 7"/>
          <p:cNvSpPr/>
          <p:nvPr/>
        </p:nvSpPr>
        <p:spPr>
          <a:xfrm>
            <a:off x="134215" y="212408"/>
            <a:ext cx="466005" cy="465423"/>
          </a:xfrm>
          <a:custGeom>
            <a:avLst/>
            <a:gdLst/>
            <a:ahLst/>
            <a:cxnLst/>
            <a:rect l="l" t="t" r="r" b="b"/>
            <a:pathLst>
              <a:path w="466005" h="465423">
                <a:moveTo>
                  <a:pt x="0" y="0"/>
                </a:moveTo>
                <a:lnTo>
                  <a:pt x="466005" y="0"/>
                </a:lnTo>
                <a:lnTo>
                  <a:pt x="466005" y="465422"/>
                </a:lnTo>
                <a:lnTo>
                  <a:pt x="0" y="465422"/>
                </a:lnTo>
                <a:lnTo>
                  <a:pt x="0" y="0"/>
                </a:lnTo>
                <a:close/>
              </a:path>
            </a:pathLst>
          </a:custGeom>
          <a:blipFill>
            <a:blip r:embed="rId4"/>
            <a:stretch>
              <a:fillRect/>
            </a:stretch>
          </a:blipFill>
        </p:spPr>
        <p:txBody>
          <a:bodyPr/>
          <a:lstStyle/>
          <a:p>
            <a:endParaRPr lang="es-ES"/>
          </a:p>
        </p:txBody>
      </p:sp>
      <p:sp>
        <p:nvSpPr>
          <p:cNvPr id="8" name="Freeform 8"/>
          <p:cNvSpPr/>
          <p:nvPr/>
        </p:nvSpPr>
        <p:spPr>
          <a:xfrm>
            <a:off x="5070197" y="4483063"/>
            <a:ext cx="390561" cy="390073"/>
          </a:xfrm>
          <a:custGeom>
            <a:avLst/>
            <a:gdLst/>
            <a:ahLst/>
            <a:cxnLst/>
            <a:rect l="l" t="t" r="r" b="b"/>
            <a:pathLst>
              <a:path w="390561" h="390073">
                <a:moveTo>
                  <a:pt x="0" y="0"/>
                </a:moveTo>
                <a:lnTo>
                  <a:pt x="390561" y="0"/>
                </a:lnTo>
                <a:lnTo>
                  <a:pt x="390561" y="390073"/>
                </a:lnTo>
                <a:lnTo>
                  <a:pt x="0" y="390073"/>
                </a:lnTo>
                <a:lnTo>
                  <a:pt x="0" y="0"/>
                </a:lnTo>
                <a:close/>
              </a:path>
            </a:pathLst>
          </a:custGeom>
          <a:blipFill>
            <a:blip r:embed="rId5"/>
            <a:stretch>
              <a:fillRect/>
            </a:stretch>
          </a:blipFill>
          <a:ln cap="sq">
            <a:noFill/>
            <a:prstDash val="solid"/>
            <a:miter/>
          </a:ln>
        </p:spPr>
        <p:txBody>
          <a:bodyPr/>
          <a:lstStyle/>
          <a:p>
            <a:endParaRPr lang="es-ES"/>
          </a:p>
        </p:txBody>
      </p:sp>
      <p:sp>
        <p:nvSpPr>
          <p:cNvPr id="9" name="Freeform 9"/>
          <p:cNvSpPr/>
          <p:nvPr/>
        </p:nvSpPr>
        <p:spPr>
          <a:xfrm>
            <a:off x="171741" y="9232463"/>
            <a:ext cx="428480" cy="427944"/>
          </a:xfrm>
          <a:custGeom>
            <a:avLst/>
            <a:gdLst/>
            <a:ahLst/>
            <a:cxnLst/>
            <a:rect l="l" t="t" r="r" b="b"/>
            <a:pathLst>
              <a:path w="428480" h="427944">
                <a:moveTo>
                  <a:pt x="0" y="0"/>
                </a:moveTo>
                <a:lnTo>
                  <a:pt x="428479" y="0"/>
                </a:lnTo>
                <a:lnTo>
                  <a:pt x="428479" y="427944"/>
                </a:lnTo>
                <a:lnTo>
                  <a:pt x="0" y="427944"/>
                </a:lnTo>
                <a:lnTo>
                  <a:pt x="0" y="0"/>
                </a:lnTo>
                <a:close/>
              </a:path>
            </a:pathLst>
          </a:custGeom>
          <a:blipFill>
            <a:blip r:embed="rId6"/>
            <a:stretch>
              <a:fillRect/>
            </a:stretch>
          </a:blipFill>
        </p:spPr>
        <p:txBody>
          <a:bodyPr/>
          <a:lstStyle/>
          <a:p>
            <a:endParaRPr lang="es-ES"/>
          </a:p>
        </p:txBody>
      </p:sp>
      <p:sp>
        <p:nvSpPr>
          <p:cNvPr id="10" name="Freeform 10"/>
          <p:cNvSpPr/>
          <p:nvPr/>
        </p:nvSpPr>
        <p:spPr>
          <a:xfrm rot="1749410">
            <a:off x="7934950" y="94342"/>
            <a:ext cx="1420201" cy="1639482"/>
          </a:xfrm>
          <a:custGeom>
            <a:avLst/>
            <a:gdLst/>
            <a:ahLst/>
            <a:cxnLst/>
            <a:rect l="l" t="t" r="r" b="b"/>
            <a:pathLst>
              <a:path w="1420201" h="1639482">
                <a:moveTo>
                  <a:pt x="0" y="0"/>
                </a:moveTo>
                <a:lnTo>
                  <a:pt x="1420201" y="0"/>
                </a:lnTo>
                <a:lnTo>
                  <a:pt x="1420201" y="1639481"/>
                </a:lnTo>
                <a:lnTo>
                  <a:pt x="0" y="1639481"/>
                </a:lnTo>
                <a:lnTo>
                  <a:pt x="0" y="0"/>
                </a:lnTo>
                <a:close/>
              </a:path>
            </a:pathLst>
          </a:custGeom>
          <a:blipFill>
            <a:blip r:embed="rId7"/>
            <a:stretch>
              <a:fillRect/>
            </a:stretch>
          </a:blipFill>
        </p:spPr>
        <p:txBody>
          <a:bodyPr/>
          <a:lstStyle/>
          <a:p>
            <a:endParaRPr lang="es-ES"/>
          </a:p>
        </p:txBody>
      </p:sp>
      <p:sp>
        <p:nvSpPr>
          <p:cNvPr id="11" name="Freeform 11"/>
          <p:cNvSpPr/>
          <p:nvPr/>
        </p:nvSpPr>
        <p:spPr>
          <a:xfrm>
            <a:off x="10526251" y="2982938"/>
            <a:ext cx="7520679" cy="3873739"/>
          </a:xfrm>
          <a:custGeom>
            <a:avLst/>
            <a:gdLst/>
            <a:ahLst/>
            <a:cxnLst/>
            <a:rect l="l" t="t" r="r" b="b"/>
            <a:pathLst>
              <a:path w="7520679" h="3873739">
                <a:moveTo>
                  <a:pt x="0" y="0"/>
                </a:moveTo>
                <a:lnTo>
                  <a:pt x="7520678" y="0"/>
                </a:lnTo>
                <a:lnTo>
                  <a:pt x="7520678" y="3873740"/>
                </a:lnTo>
                <a:lnTo>
                  <a:pt x="0" y="3873740"/>
                </a:lnTo>
                <a:lnTo>
                  <a:pt x="0" y="0"/>
                </a:lnTo>
                <a:close/>
              </a:path>
            </a:pathLst>
          </a:custGeom>
          <a:blipFill>
            <a:blip r:embed="rId8"/>
            <a:stretch>
              <a:fillRect/>
            </a:stretch>
          </a:blipFill>
        </p:spPr>
        <p:txBody>
          <a:bodyPr/>
          <a:lstStyle/>
          <a:p>
            <a:endParaRPr lang="es-ES"/>
          </a:p>
        </p:txBody>
      </p:sp>
      <p:sp>
        <p:nvSpPr>
          <p:cNvPr id="12" name="TextBox 12"/>
          <p:cNvSpPr txBox="1"/>
          <p:nvPr/>
        </p:nvSpPr>
        <p:spPr>
          <a:xfrm>
            <a:off x="437433" y="1568193"/>
            <a:ext cx="8839647" cy="7690107"/>
          </a:xfrm>
          <a:prstGeom prst="rect">
            <a:avLst/>
          </a:prstGeom>
        </p:spPr>
        <p:txBody>
          <a:bodyPr lIns="0" tIns="0" rIns="0" bIns="0" rtlCol="0" anchor="t">
            <a:spAutoFit/>
          </a:bodyPr>
          <a:lstStyle/>
          <a:p>
            <a:pPr>
              <a:lnSpc>
                <a:spcPts val="4367"/>
              </a:lnSpc>
            </a:pPr>
            <a:r>
              <a:rPr lang="en-US" sz="2599" spc="23">
                <a:solidFill>
                  <a:srgbClr val="FFFFFF"/>
                </a:solidFill>
                <a:latin typeface="Nunito 1 Ultra-Bold"/>
              </a:rPr>
              <a:t>La distribución directa implica que el comerciante mantenga contacto personal con el cliente y se encargue de la venta inmediata al consumidor a través de una tienda en línea. La empresa debe asumir la logística integral, almacenamiento, gestión de pedidos y entrega al cliente. Las opciones más comunes son el uso de medios logísticos propios, contratar una empresa de servicio externo o permitir que los clientes recojan los productos en los puntos de venta locales. Este tipo de venta directa es aplicable tanto a B2C como a B2B, y ofrece ventajas como el margen de utilidad y el vínculo directo con el cliente. Ejemplos de empresas online que utilizan este canal de distribución son Amazon, AliExpress, Ebay, Zalando, Nike y Adidas.</a:t>
            </a:r>
          </a:p>
        </p:txBody>
      </p:sp>
      <p:sp>
        <p:nvSpPr>
          <p:cNvPr id="13" name="TextBox 13"/>
          <p:cNvSpPr txBox="1"/>
          <p:nvPr/>
        </p:nvSpPr>
        <p:spPr>
          <a:xfrm>
            <a:off x="1028700" y="288608"/>
            <a:ext cx="7616350" cy="1327150"/>
          </a:xfrm>
          <a:prstGeom prst="rect">
            <a:avLst/>
          </a:prstGeom>
        </p:spPr>
        <p:txBody>
          <a:bodyPr lIns="0" tIns="0" rIns="0" bIns="0" rtlCol="0" anchor="t">
            <a:spAutoFit/>
          </a:bodyPr>
          <a:lstStyle/>
          <a:p>
            <a:pPr marL="0" lvl="0" indent="0">
              <a:lnSpc>
                <a:spcPts val="5150"/>
              </a:lnSpc>
              <a:spcBef>
                <a:spcPct val="0"/>
              </a:spcBef>
            </a:pPr>
            <a:r>
              <a:rPr lang="en-US" sz="5000">
                <a:solidFill>
                  <a:srgbClr val="FFFFFF"/>
                </a:solidFill>
                <a:latin typeface="Nunito 1 Heavy"/>
              </a:rPr>
              <a:t>DISTRIBUCIÓN DIRECTA</a:t>
            </a:r>
          </a:p>
        </p:txBody>
      </p:sp>
      <p:sp>
        <p:nvSpPr>
          <p:cNvPr id="14" name="Freeform 14"/>
          <p:cNvSpPr/>
          <p:nvPr/>
        </p:nvSpPr>
        <p:spPr>
          <a:xfrm rot="-10800000">
            <a:off x="15848327" y="7006448"/>
            <a:ext cx="1178624" cy="1413642"/>
          </a:xfrm>
          <a:custGeom>
            <a:avLst/>
            <a:gdLst/>
            <a:ahLst/>
            <a:cxnLst/>
            <a:rect l="l" t="t" r="r" b="b"/>
            <a:pathLst>
              <a:path w="1178624" h="1413642">
                <a:moveTo>
                  <a:pt x="0" y="0"/>
                </a:moveTo>
                <a:lnTo>
                  <a:pt x="1178624" y="0"/>
                </a:lnTo>
                <a:lnTo>
                  <a:pt x="1178624" y="1413642"/>
                </a:lnTo>
                <a:lnTo>
                  <a:pt x="0" y="1413642"/>
                </a:lnTo>
                <a:lnTo>
                  <a:pt x="0" y="0"/>
                </a:lnTo>
                <a:close/>
              </a:path>
            </a:pathLst>
          </a:custGeom>
          <a:blipFill>
            <a:blip r:embed="rId3"/>
            <a:stretch>
              <a:fillRect/>
            </a:stretch>
          </a:blipFill>
          <a:ln cap="sq">
            <a:noFill/>
            <a:prstDash val="solid"/>
            <a:miter/>
          </a:ln>
        </p:spPr>
        <p:txBody>
          <a:bodyPr/>
          <a:lstStyle/>
          <a:p>
            <a:endParaRPr lang="es-E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grpSp>
        <p:nvGrpSpPr>
          <p:cNvPr id="3" name="Group 3"/>
          <p:cNvGrpSpPr/>
          <p:nvPr/>
        </p:nvGrpSpPr>
        <p:grpSpPr>
          <a:xfrm>
            <a:off x="0" y="0"/>
            <a:ext cx="9714512" cy="10287000"/>
            <a:chOff x="0" y="0"/>
            <a:chExt cx="2558555" cy="2709333"/>
          </a:xfrm>
        </p:grpSpPr>
        <p:sp>
          <p:nvSpPr>
            <p:cNvPr id="4" name="Freeform 4"/>
            <p:cNvSpPr/>
            <p:nvPr/>
          </p:nvSpPr>
          <p:spPr>
            <a:xfrm>
              <a:off x="0" y="0"/>
              <a:ext cx="2558555" cy="2709333"/>
            </a:xfrm>
            <a:custGeom>
              <a:avLst/>
              <a:gdLst/>
              <a:ahLst/>
              <a:cxnLst/>
              <a:rect l="l" t="t" r="r" b="b"/>
              <a:pathLst>
                <a:path w="2558555" h="2709333">
                  <a:moveTo>
                    <a:pt x="0" y="0"/>
                  </a:moveTo>
                  <a:lnTo>
                    <a:pt x="2558555" y="0"/>
                  </a:lnTo>
                  <a:lnTo>
                    <a:pt x="2558555" y="2709333"/>
                  </a:lnTo>
                  <a:lnTo>
                    <a:pt x="0" y="2709333"/>
                  </a:lnTo>
                  <a:close/>
                </a:path>
              </a:pathLst>
            </a:custGeom>
            <a:solidFill>
              <a:srgbClr val="498ACB"/>
            </a:solidFill>
          </p:spPr>
          <p:txBody>
            <a:bodyPr/>
            <a:lstStyle/>
            <a:p>
              <a:endParaRPr lang="es-ES"/>
            </a:p>
          </p:txBody>
        </p:sp>
        <p:sp>
          <p:nvSpPr>
            <p:cNvPr id="5" name="TextBox 5"/>
            <p:cNvSpPr txBox="1"/>
            <p:nvPr/>
          </p:nvSpPr>
          <p:spPr>
            <a:xfrm>
              <a:off x="0" y="-9525"/>
              <a:ext cx="2558555" cy="2718858"/>
            </a:xfrm>
            <a:prstGeom prst="rect">
              <a:avLst/>
            </a:prstGeom>
          </p:spPr>
          <p:txBody>
            <a:bodyPr lIns="50800" tIns="50800" rIns="50800" bIns="50800" rtlCol="0" anchor="ctr"/>
            <a:lstStyle/>
            <a:p>
              <a:pPr algn="ctr">
                <a:lnSpc>
                  <a:spcPts val="2207"/>
                </a:lnSpc>
              </a:pPr>
              <a:endParaRPr/>
            </a:p>
          </p:txBody>
        </p:sp>
      </p:grpSp>
      <p:sp>
        <p:nvSpPr>
          <p:cNvPr id="6" name="Freeform 6"/>
          <p:cNvSpPr/>
          <p:nvPr/>
        </p:nvSpPr>
        <p:spPr>
          <a:xfrm>
            <a:off x="11372045" y="1175984"/>
            <a:ext cx="1178624" cy="1413642"/>
          </a:xfrm>
          <a:custGeom>
            <a:avLst/>
            <a:gdLst/>
            <a:ahLst/>
            <a:cxnLst/>
            <a:rect l="l" t="t" r="r" b="b"/>
            <a:pathLst>
              <a:path w="1178624" h="1413642">
                <a:moveTo>
                  <a:pt x="0" y="0"/>
                </a:moveTo>
                <a:lnTo>
                  <a:pt x="1178624" y="0"/>
                </a:lnTo>
                <a:lnTo>
                  <a:pt x="1178624" y="1413642"/>
                </a:lnTo>
                <a:lnTo>
                  <a:pt x="0" y="1413642"/>
                </a:lnTo>
                <a:lnTo>
                  <a:pt x="0" y="0"/>
                </a:lnTo>
                <a:close/>
              </a:path>
            </a:pathLst>
          </a:custGeom>
          <a:blipFill>
            <a:blip r:embed="rId3"/>
            <a:stretch>
              <a:fillRect/>
            </a:stretch>
          </a:blipFill>
          <a:ln cap="sq">
            <a:noFill/>
            <a:prstDash val="solid"/>
            <a:miter/>
          </a:ln>
        </p:spPr>
        <p:txBody>
          <a:bodyPr/>
          <a:lstStyle/>
          <a:p>
            <a:endParaRPr lang="es-ES"/>
          </a:p>
        </p:txBody>
      </p:sp>
      <p:sp>
        <p:nvSpPr>
          <p:cNvPr id="7" name="Freeform 7"/>
          <p:cNvSpPr/>
          <p:nvPr/>
        </p:nvSpPr>
        <p:spPr>
          <a:xfrm>
            <a:off x="134215" y="212408"/>
            <a:ext cx="466005" cy="465423"/>
          </a:xfrm>
          <a:custGeom>
            <a:avLst/>
            <a:gdLst/>
            <a:ahLst/>
            <a:cxnLst/>
            <a:rect l="l" t="t" r="r" b="b"/>
            <a:pathLst>
              <a:path w="466005" h="465423">
                <a:moveTo>
                  <a:pt x="0" y="0"/>
                </a:moveTo>
                <a:lnTo>
                  <a:pt x="466005" y="0"/>
                </a:lnTo>
                <a:lnTo>
                  <a:pt x="466005" y="465422"/>
                </a:lnTo>
                <a:lnTo>
                  <a:pt x="0" y="465422"/>
                </a:lnTo>
                <a:lnTo>
                  <a:pt x="0" y="0"/>
                </a:lnTo>
                <a:close/>
              </a:path>
            </a:pathLst>
          </a:custGeom>
          <a:blipFill>
            <a:blip r:embed="rId4"/>
            <a:stretch>
              <a:fillRect/>
            </a:stretch>
          </a:blipFill>
        </p:spPr>
        <p:txBody>
          <a:bodyPr/>
          <a:lstStyle/>
          <a:p>
            <a:endParaRPr lang="es-ES"/>
          </a:p>
        </p:txBody>
      </p:sp>
      <p:sp>
        <p:nvSpPr>
          <p:cNvPr id="8" name="Freeform 8"/>
          <p:cNvSpPr/>
          <p:nvPr/>
        </p:nvSpPr>
        <p:spPr>
          <a:xfrm>
            <a:off x="5070197" y="4483063"/>
            <a:ext cx="390561" cy="390073"/>
          </a:xfrm>
          <a:custGeom>
            <a:avLst/>
            <a:gdLst/>
            <a:ahLst/>
            <a:cxnLst/>
            <a:rect l="l" t="t" r="r" b="b"/>
            <a:pathLst>
              <a:path w="390561" h="390073">
                <a:moveTo>
                  <a:pt x="0" y="0"/>
                </a:moveTo>
                <a:lnTo>
                  <a:pt x="390561" y="0"/>
                </a:lnTo>
                <a:lnTo>
                  <a:pt x="390561" y="390073"/>
                </a:lnTo>
                <a:lnTo>
                  <a:pt x="0" y="390073"/>
                </a:lnTo>
                <a:lnTo>
                  <a:pt x="0" y="0"/>
                </a:lnTo>
                <a:close/>
              </a:path>
            </a:pathLst>
          </a:custGeom>
          <a:blipFill>
            <a:blip r:embed="rId5"/>
            <a:stretch>
              <a:fillRect/>
            </a:stretch>
          </a:blipFill>
          <a:ln cap="sq">
            <a:noFill/>
            <a:prstDash val="solid"/>
            <a:miter/>
          </a:ln>
        </p:spPr>
        <p:txBody>
          <a:bodyPr/>
          <a:lstStyle/>
          <a:p>
            <a:endParaRPr lang="es-ES"/>
          </a:p>
        </p:txBody>
      </p:sp>
      <p:sp>
        <p:nvSpPr>
          <p:cNvPr id="9" name="Freeform 9"/>
          <p:cNvSpPr/>
          <p:nvPr/>
        </p:nvSpPr>
        <p:spPr>
          <a:xfrm>
            <a:off x="171741" y="9232463"/>
            <a:ext cx="428480" cy="427944"/>
          </a:xfrm>
          <a:custGeom>
            <a:avLst/>
            <a:gdLst/>
            <a:ahLst/>
            <a:cxnLst/>
            <a:rect l="l" t="t" r="r" b="b"/>
            <a:pathLst>
              <a:path w="428480" h="427944">
                <a:moveTo>
                  <a:pt x="0" y="0"/>
                </a:moveTo>
                <a:lnTo>
                  <a:pt x="428479" y="0"/>
                </a:lnTo>
                <a:lnTo>
                  <a:pt x="428479" y="427944"/>
                </a:lnTo>
                <a:lnTo>
                  <a:pt x="0" y="427944"/>
                </a:lnTo>
                <a:lnTo>
                  <a:pt x="0" y="0"/>
                </a:lnTo>
                <a:close/>
              </a:path>
            </a:pathLst>
          </a:custGeom>
          <a:blipFill>
            <a:blip r:embed="rId6"/>
            <a:stretch>
              <a:fillRect/>
            </a:stretch>
          </a:blipFill>
        </p:spPr>
        <p:txBody>
          <a:bodyPr/>
          <a:lstStyle/>
          <a:p>
            <a:endParaRPr lang="es-ES"/>
          </a:p>
        </p:txBody>
      </p:sp>
      <p:sp>
        <p:nvSpPr>
          <p:cNvPr id="10" name="Freeform 10"/>
          <p:cNvSpPr/>
          <p:nvPr/>
        </p:nvSpPr>
        <p:spPr>
          <a:xfrm rot="1749410">
            <a:off x="7934950" y="94342"/>
            <a:ext cx="1420201" cy="1639482"/>
          </a:xfrm>
          <a:custGeom>
            <a:avLst/>
            <a:gdLst/>
            <a:ahLst/>
            <a:cxnLst/>
            <a:rect l="l" t="t" r="r" b="b"/>
            <a:pathLst>
              <a:path w="1420201" h="1639482">
                <a:moveTo>
                  <a:pt x="0" y="0"/>
                </a:moveTo>
                <a:lnTo>
                  <a:pt x="1420201" y="0"/>
                </a:lnTo>
                <a:lnTo>
                  <a:pt x="1420201" y="1639481"/>
                </a:lnTo>
                <a:lnTo>
                  <a:pt x="0" y="1639481"/>
                </a:lnTo>
                <a:lnTo>
                  <a:pt x="0" y="0"/>
                </a:lnTo>
                <a:close/>
              </a:path>
            </a:pathLst>
          </a:custGeom>
          <a:blipFill>
            <a:blip r:embed="rId7"/>
            <a:stretch>
              <a:fillRect/>
            </a:stretch>
          </a:blipFill>
        </p:spPr>
        <p:txBody>
          <a:bodyPr/>
          <a:lstStyle/>
          <a:p>
            <a:endParaRPr lang="es-ES"/>
          </a:p>
        </p:txBody>
      </p:sp>
      <p:sp>
        <p:nvSpPr>
          <p:cNvPr id="11" name="Freeform 11"/>
          <p:cNvSpPr/>
          <p:nvPr/>
        </p:nvSpPr>
        <p:spPr>
          <a:xfrm rot="-10800000">
            <a:off x="15848327" y="7006448"/>
            <a:ext cx="1178624" cy="1413642"/>
          </a:xfrm>
          <a:custGeom>
            <a:avLst/>
            <a:gdLst/>
            <a:ahLst/>
            <a:cxnLst/>
            <a:rect l="l" t="t" r="r" b="b"/>
            <a:pathLst>
              <a:path w="1178624" h="1413642">
                <a:moveTo>
                  <a:pt x="0" y="0"/>
                </a:moveTo>
                <a:lnTo>
                  <a:pt x="1178624" y="0"/>
                </a:lnTo>
                <a:lnTo>
                  <a:pt x="1178624" y="1413642"/>
                </a:lnTo>
                <a:lnTo>
                  <a:pt x="0" y="1413642"/>
                </a:lnTo>
                <a:lnTo>
                  <a:pt x="0" y="0"/>
                </a:lnTo>
                <a:close/>
              </a:path>
            </a:pathLst>
          </a:custGeom>
          <a:blipFill>
            <a:blip r:embed="rId3"/>
            <a:stretch>
              <a:fillRect/>
            </a:stretch>
          </a:blipFill>
          <a:ln cap="sq">
            <a:noFill/>
            <a:prstDash val="solid"/>
            <a:miter/>
          </a:ln>
        </p:spPr>
        <p:txBody>
          <a:bodyPr/>
          <a:lstStyle/>
          <a:p>
            <a:endParaRPr lang="es-ES"/>
          </a:p>
        </p:txBody>
      </p:sp>
      <p:sp>
        <p:nvSpPr>
          <p:cNvPr id="12" name="Freeform 12"/>
          <p:cNvSpPr/>
          <p:nvPr/>
        </p:nvSpPr>
        <p:spPr>
          <a:xfrm>
            <a:off x="9929175" y="2836034"/>
            <a:ext cx="8358825" cy="3985431"/>
          </a:xfrm>
          <a:custGeom>
            <a:avLst/>
            <a:gdLst/>
            <a:ahLst/>
            <a:cxnLst/>
            <a:rect l="l" t="t" r="r" b="b"/>
            <a:pathLst>
              <a:path w="8358825" h="3985431">
                <a:moveTo>
                  <a:pt x="0" y="0"/>
                </a:moveTo>
                <a:lnTo>
                  <a:pt x="8358825" y="0"/>
                </a:lnTo>
                <a:lnTo>
                  <a:pt x="8358825" y="3985431"/>
                </a:lnTo>
                <a:lnTo>
                  <a:pt x="0" y="3985431"/>
                </a:lnTo>
                <a:lnTo>
                  <a:pt x="0" y="0"/>
                </a:lnTo>
                <a:close/>
              </a:path>
            </a:pathLst>
          </a:custGeom>
          <a:blipFill>
            <a:blip r:embed="rId8"/>
            <a:stretch>
              <a:fillRect/>
            </a:stretch>
          </a:blipFill>
        </p:spPr>
        <p:txBody>
          <a:bodyPr/>
          <a:lstStyle/>
          <a:p>
            <a:endParaRPr lang="es-ES"/>
          </a:p>
        </p:txBody>
      </p:sp>
      <p:sp>
        <p:nvSpPr>
          <p:cNvPr id="13" name="TextBox 13"/>
          <p:cNvSpPr txBox="1"/>
          <p:nvPr/>
        </p:nvSpPr>
        <p:spPr>
          <a:xfrm>
            <a:off x="437433" y="2387334"/>
            <a:ext cx="8839647" cy="6032757"/>
          </a:xfrm>
          <a:prstGeom prst="rect">
            <a:avLst/>
          </a:prstGeom>
        </p:spPr>
        <p:txBody>
          <a:bodyPr lIns="0" tIns="0" rIns="0" bIns="0" rtlCol="0" anchor="t">
            <a:spAutoFit/>
          </a:bodyPr>
          <a:lstStyle/>
          <a:p>
            <a:pPr>
              <a:lnSpc>
                <a:spcPts val="4367"/>
              </a:lnSpc>
            </a:pPr>
            <a:r>
              <a:rPr lang="en-US" sz="2599" spc="23">
                <a:solidFill>
                  <a:srgbClr val="FFFFFF"/>
                </a:solidFill>
                <a:latin typeface="Nunito 1 Ultra-Bold"/>
              </a:rPr>
              <a:t> La distribución indirecta utiliza intermediarios, como comercios minoristas o mayoristas, para llevar a cabo el trabajo. Un ejemplo de plataforma que permite la distribución indirecta es el marketplace. También se puede aplicar el dropshipping, donde el comerciante solo recibe el pedido y lo reenvía al fabricante para la entrega. </a:t>
            </a:r>
          </a:p>
          <a:p>
            <a:pPr>
              <a:lnSpc>
                <a:spcPts val="4367"/>
              </a:lnSpc>
            </a:pPr>
            <a:r>
              <a:rPr lang="en-US" sz="2599" spc="23">
                <a:solidFill>
                  <a:srgbClr val="FFFFFF"/>
                </a:solidFill>
                <a:latin typeface="Nunito 1 Ultra-Bold"/>
              </a:rPr>
              <a:t>Empresas como Nespresso y Apple utilizan la distribución indirecta a través de distribuidores autorizados que pueden proporcionar demostraciones y asesoramiento al cliente.</a:t>
            </a:r>
          </a:p>
        </p:txBody>
      </p:sp>
      <p:sp>
        <p:nvSpPr>
          <p:cNvPr id="14" name="TextBox 14"/>
          <p:cNvSpPr txBox="1"/>
          <p:nvPr/>
        </p:nvSpPr>
        <p:spPr>
          <a:xfrm>
            <a:off x="1028700" y="288608"/>
            <a:ext cx="7616350" cy="1327150"/>
          </a:xfrm>
          <a:prstGeom prst="rect">
            <a:avLst/>
          </a:prstGeom>
        </p:spPr>
        <p:txBody>
          <a:bodyPr lIns="0" tIns="0" rIns="0" bIns="0" rtlCol="0" anchor="t">
            <a:spAutoFit/>
          </a:bodyPr>
          <a:lstStyle/>
          <a:p>
            <a:pPr marL="0" lvl="0" indent="0">
              <a:lnSpc>
                <a:spcPts val="5150"/>
              </a:lnSpc>
              <a:spcBef>
                <a:spcPct val="0"/>
              </a:spcBef>
            </a:pPr>
            <a:r>
              <a:rPr lang="en-US" sz="5000">
                <a:solidFill>
                  <a:srgbClr val="FFFFFF"/>
                </a:solidFill>
                <a:latin typeface="Nunito 1 Heavy"/>
              </a:rPr>
              <a:t>DISTRIBUCIÓN INDIRECTA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grpSp>
        <p:nvGrpSpPr>
          <p:cNvPr id="3" name="Group 3"/>
          <p:cNvGrpSpPr/>
          <p:nvPr/>
        </p:nvGrpSpPr>
        <p:grpSpPr>
          <a:xfrm>
            <a:off x="0" y="0"/>
            <a:ext cx="9714512" cy="10287000"/>
            <a:chOff x="0" y="0"/>
            <a:chExt cx="2558555" cy="2709333"/>
          </a:xfrm>
        </p:grpSpPr>
        <p:sp>
          <p:nvSpPr>
            <p:cNvPr id="4" name="Freeform 4"/>
            <p:cNvSpPr/>
            <p:nvPr/>
          </p:nvSpPr>
          <p:spPr>
            <a:xfrm>
              <a:off x="0" y="0"/>
              <a:ext cx="2558555" cy="2709333"/>
            </a:xfrm>
            <a:custGeom>
              <a:avLst/>
              <a:gdLst/>
              <a:ahLst/>
              <a:cxnLst/>
              <a:rect l="l" t="t" r="r" b="b"/>
              <a:pathLst>
                <a:path w="2558555" h="2709333">
                  <a:moveTo>
                    <a:pt x="0" y="0"/>
                  </a:moveTo>
                  <a:lnTo>
                    <a:pt x="2558555" y="0"/>
                  </a:lnTo>
                  <a:lnTo>
                    <a:pt x="2558555" y="2709333"/>
                  </a:lnTo>
                  <a:lnTo>
                    <a:pt x="0" y="2709333"/>
                  </a:lnTo>
                  <a:close/>
                </a:path>
              </a:pathLst>
            </a:custGeom>
            <a:solidFill>
              <a:srgbClr val="DF961A"/>
            </a:solidFill>
          </p:spPr>
          <p:txBody>
            <a:bodyPr/>
            <a:lstStyle/>
            <a:p>
              <a:endParaRPr lang="es-ES"/>
            </a:p>
          </p:txBody>
        </p:sp>
        <p:sp>
          <p:nvSpPr>
            <p:cNvPr id="5" name="TextBox 5"/>
            <p:cNvSpPr txBox="1"/>
            <p:nvPr/>
          </p:nvSpPr>
          <p:spPr>
            <a:xfrm>
              <a:off x="0" y="-9525"/>
              <a:ext cx="2558555" cy="2718858"/>
            </a:xfrm>
            <a:prstGeom prst="rect">
              <a:avLst/>
            </a:prstGeom>
          </p:spPr>
          <p:txBody>
            <a:bodyPr lIns="50800" tIns="50800" rIns="50800" bIns="50800" rtlCol="0" anchor="ctr"/>
            <a:lstStyle/>
            <a:p>
              <a:pPr algn="ctr">
                <a:lnSpc>
                  <a:spcPts val="2207"/>
                </a:lnSpc>
              </a:pPr>
              <a:endParaRPr/>
            </a:p>
          </p:txBody>
        </p:sp>
      </p:grpSp>
      <p:sp>
        <p:nvSpPr>
          <p:cNvPr id="6" name="Freeform 6"/>
          <p:cNvSpPr/>
          <p:nvPr/>
        </p:nvSpPr>
        <p:spPr>
          <a:xfrm>
            <a:off x="11215378" y="908937"/>
            <a:ext cx="1178624" cy="1413642"/>
          </a:xfrm>
          <a:custGeom>
            <a:avLst/>
            <a:gdLst/>
            <a:ahLst/>
            <a:cxnLst/>
            <a:rect l="l" t="t" r="r" b="b"/>
            <a:pathLst>
              <a:path w="1178624" h="1413642">
                <a:moveTo>
                  <a:pt x="0" y="0"/>
                </a:moveTo>
                <a:lnTo>
                  <a:pt x="1178624" y="0"/>
                </a:lnTo>
                <a:lnTo>
                  <a:pt x="1178624" y="1413642"/>
                </a:lnTo>
                <a:lnTo>
                  <a:pt x="0" y="1413642"/>
                </a:lnTo>
                <a:lnTo>
                  <a:pt x="0" y="0"/>
                </a:lnTo>
                <a:close/>
              </a:path>
            </a:pathLst>
          </a:custGeom>
          <a:blipFill>
            <a:blip r:embed="rId3"/>
            <a:stretch>
              <a:fillRect/>
            </a:stretch>
          </a:blipFill>
          <a:ln cap="sq">
            <a:noFill/>
            <a:prstDash val="solid"/>
            <a:miter/>
          </a:ln>
        </p:spPr>
        <p:txBody>
          <a:bodyPr/>
          <a:lstStyle/>
          <a:p>
            <a:endParaRPr lang="es-ES"/>
          </a:p>
        </p:txBody>
      </p:sp>
      <p:sp>
        <p:nvSpPr>
          <p:cNvPr id="7" name="Freeform 7"/>
          <p:cNvSpPr/>
          <p:nvPr/>
        </p:nvSpPr>
        <p:spPr>
          <a:xfrm>
            <a:off x="134215" y="212408"/>
            <a:ext cx="466005" cy="465423"/>
          </a:xfrm>
          <a:custGeom>
            <a:avLst/>
            <a:gdLst/>
            <a:ahLst/>
            <a:cxnLst/>
            <a:rect l="l" t="t" r="r" b="b"/>
            <a:pathLst>
              <a:path w="466005" h="465423">
                <a:moveTo>
                  <a:pt x="0" y="0"/>
                </a:moveTo>
                <a:lnTo>
                  <a:pt x="466005" y="0"/>
                </a:lnTo>
                <a:lnTo>
                  <a:pt x="466005" y="465422"/>
                </a:lnTo>
                <a:lnTo>
                  <a:pt x="0" y="465422"/>
                </a:lnTo>
                <a:lnTo>
                  <a:pt x="0" y="0"/>
                </a:lnTo>
                <a:close/>
              </a:path>
            </a:pathLst>
          </a:custGeom>
          <a:blipFill>
            <a:blip r:embed="rId4"/>
            <a:stretch>
              <a:fillRect/>
            </a:stretch>
          </a:blipFill>
        </p:spPr>
        <p:txBody>
          <a:bodyPr/>
          <a:lstStyle/>
          <a:p>
            <a:endParaRPr lang="es-ES"/>
          </a:p>
        </p:txBody>
      </p:sp>
      <p:sp>
        <p:nvSpPr>
          <p:cNvPr id="8" name="Freeform 8"/>
          <p:cNvSpPr/>
          <p:nvPr/>
        </p:nvSpPr>
        <p:spPr>
          <a:xfrm>
            <a:off x="8948719" y="9660407"/>
            <a:ext cx="390561" cy="390073"/>
          </a:xfrm>
          <a:custGeom>
            <a:avLst/>
            <a:gdLst/>
            <a:ahLst/>
            <a:cxnLst/>
            <a:rect l="l" t="t" r="r" b="b"/>
            <a:pathLst>
              <a:path w="390561" h="390073">
                <a:moveTo>
                  <a:pt x="0" y="0"/>
                </a:moveTo>
                <a:lnTo>
                  <a:pt x="390562" y="0"/>
                </a:lnTo>
                <a:lnTo>
                  <a:pt x="390562" y="390073"/>
                </a:lnTo>
                <a:lnTo>
                  <a:pt x="0" y="390073"/>
                </a:lnTo>
                <a:lnTo>
                  <a:pt x="0" y="0"/>
                </a:lnTo>
                <a:close/>
              </a:path>
            </a:pathLst>
          </a:custGeom>
          <a:blipFill>
            <a:blip r:embed="rId5"/>
            <a:stretch>
              <a:fillRect/>
            </a:stretch>
          </a:blipFill>
          <a:ln cap="sq">
            <a:noFill/>
            <a:prstDash val="solid"/>
            <a:miter/>
          </a:ln>
        </p:spPr>
        <p:txBody>
          <a:bodyPr/>
          <a:lstStyle/>
          <a:p>
            <a:endParaRPr lang="es-ES"/>
          </a:p>
        </p:txBody>
      </p:sp>
      <p:sp>
        <p:nvSpPr>
          <p:cNvPr id="9" name="Freeform 9"/>
          <p:cNvSpPr/>
          <p:nvPr/>
        </p:nvSpPr>
        <p:spPr>
          <a:xfrm>
            <a:off x="171741" y="9232463"/>
            <a:ext cx="428480" cy="427944"/>
          </a:xfrm>
          <a:custGeom>
            <a:avLst/>
            <a:gdLst/>
            <a:ahLst/>
            <a:cxnLst/>
            <a:rect l="l" t="t" r="r" b="b"/>
            <a:pathLst>
              <a:path w="428480" h="427944">
                <a:moveTo>
                  <a:pt x="0" y="0"/>
                </a:moveTo>
                <a:lnTo>
                  <a:pt x="428479" y="0"/>
                </a:lnTo>
                <a:lnTo>
                  <a:pt x="428479" y="427944"/>
                </a:lnTo>
                <a:lnTo>
                  <a:pt x="0" y="427944"/>
                </a:lnTo>
                <a:lnTo>
                  <a:pt x="0" y="0"/>
                </a:lnTo>
                <a:close/>
              </a:path>
            </a:pathLst>
          </a:custGeom>
          <a:blipFill>
            <a:blip r:embed="rId6"/>
            <a:stretch>
              <a:fillRect/>
            </a:stretch>
          </a:blipFill>
        </p:spPr>
        <p:txBody>
          <a:bodyPr/>
          <a:lstStyle/>
          <a:p>
            <a:endParaRPr lang="es-ES"/>
          </a:p>
        </p:txBody>
      </p:sp>
      <p:sp>
        <p:nvSpPr>
          <p:cNvPr id="10" name="Freeform 10"/>
          <p:cNvSpPr/>
          <p:nvPr/>
        </p:nvSpPr>
        <p:spPr>
          <a:xfrm rot="1749410">
            <a:off x="9219075" y="-141911"/>
            <a:ext cx="1420201" cy="1639482"/>
          </a:xfrm>
          <a:custGeom>
            <a:avLst/>
            <a:gdLst/>
            <a:ahLst/>
            <a:cxnLst/>
            <a:rect l="l" t="t" r="r" b="b"/>
            <a:pathLst>
              <a:path w="1420201" h="1639482">
                <a:moveTo>
                  <a:pt x="0" y="0"/>
                </a:moveTo>
                <a:lnTo>
                  <a:pt x="1420201" y="0"/>
                </a:lnTo>
                <a:lnTo>
                  <a:pt x="1420201" y="1639482"/>
                </a:lnTo>
                <a:lnTo>
                  <a:pt x="0" y="1639482"/>
                </a:lnTo>
                <a:lnTo>
                  <a:pt x="0" y="0"/>
                </a:lnTo>
                <a:close/>
              </a:path>
            </a:pathLst>
          </a:custGeom>
          <a:blipFill>
            <a:blip r:embed="rId7"/>
            <a:stretch>
              <a:fillRect/>
            </a:stretch>
          </a:blipFill>
        </p:spPr>
        <p:txBody>
          <a:bodyPr/>
          <a:lstStyle/>
          <a:p>
            <a:endParaRPr lang="es-ES"/>
          </a:p>
        </p:txBody>
      </p:sp>
      <p:sp>
        <p:nvSpPr>
          <p:cNvPr id="11" name="Freeform 11"/>
          <p:cNvSpPr/>
          <p:nvPr/>
        </p:nvSpPr>
        <p:spPr>
          <a:xfrm rot="-10800000">
            <a:off x="15872084" y="7361925"/>
            <a:ext cx="1178624" cy="1413642"/>
          </a:xfrm>
          <a:custGeom>
            <a:avLst/>
            <a:gdLst/>
            <a:ahLst/>
            <a:cxnLst/>
            <a:rect l="l" t="t" r="r" b="b"/>
            <a:pathLst>
              <a:path w="1178624" h="1413642">
                <a:moveTo>
                  <a:pt x="0" y="0"/>
                </a:moveTo>
                <a:lnTo>
                  <a:pt x="1178624" y="0"/>
                </a:lnTo>
                <a:lnTo>
                  <a:pt x="1178624" y="1413642"/>
                </a:lnTo>
                <a:lnTo>
                  <a:pt x="0" y="1413642"/>
                </a:lnTo>
                <a:lnTo>
                  <a:pt x="0" y="0"/>
                </a:lnTo>
                <a:close/>
              </a:path>
            </a:pathLst>
          </a:custGeom>
          <a:blipFill>
            <a:blip r:embed="rId3"/>
            <a:stretch>
              <a:fillRect/>
            </a:stretch>
          </a:blipFill>
          <a:ln cap="sq">
            <a:noFill/>
            <a:prstDash val="solid"/>
            <a:miter/>
          </a:ln>
        </p:spPr>
        <p:txBody>
          <a:bodyPr/>
          <a:lstStyle/>
          <a:p>
            <a:endParaRPr lang="es-ES"/>
          </a:p>
        </p:txBody>
      </p:sp>
      <p:sp>
        <p:nvSpPr>
          <p:cNvPr id="12" name="Freeform 12"/>
          <p:cNvSpPr/>
          <p:nvPr/>
        </p:nvSpPr>
        <p:spPr>
          <a:xfrm>
            <a:off x="10157733" y="2589626"/>
            <a:ext cx="7651551" cy="4562347"/>
          </a:xfrm>
          <a:custGeom>
            <a:avLst/>
            <a:gdLst/>
            <a:ahLst/>
            <a:cxnLst/>
            <a:rect l="l" t="t" r="r" b="b"/>
            <a:pathLst>
              <a:path w="7651551" h="4562347">
                <a:moveTo>
                  <a:pt x="0" y="0"/>
                </a:moveTo>
                <a:lnTo>
                  <a:pt x="7651551" y="0"/>
                </a:lnTo>
                <a:lnTo>
                  <a:pt x="7651551" y="4562347"/>
                </a:lnTo>
                <a:lnTo>
                  <a:pt x="0" y="4562347"/>
                </a:lnTo>
                <a:lnTo>
                  <a:pt x="0" y="0"/>
                </a:lnTo>
                <a:close/>
              </a:path>
            </a:pathLst>
          </a:custGeom>
          <a:blipFill>
            <a:blip r:embed="rId8"/>
            <a:stretch>
              <a:fillRect/>
            </a:stretch>
          </a:blipFill>
        </p:spPr>
        <p:txBody>
          <a:bodyPr/>
          <a:lstStyle/>
          <a:p>
            <a:endParaRPr lang="es-ES"/>
          </a:p>
        </p:txBody>
      </p:sp>
      <p:sp>
        <p:nvSpPr>
          <p:cNvPr id="13" name="TextBox 13"/>
          <p:cNvSpPr txBox="1"/>
          <p:nvPr/>
        </p:nvSpPr>
        <p:spPr>
          <a:xfrm>
            <a:off x="367218" y="2434068"/>
            <a:ext cx="8839647" cy="4927857"/>
          </a:xfrm>
          <a:prstGeom prst="rect">
            <a:avLst/>
          </a:prstGeom>
        </p:spPr>
        <p:txBody>
          <a:bodyPr lIns="0" tIns="0" rIns="0" bIns="0" rtlCol="0" anchor="t">
            <a:spAutoFit/>
          </a:bodyPr>
          <a:lstStyle/>
          <a:p>
            <a:pPr>
              <a:lnSpc>
                <a:spcPts val="4367"/>
              </a:lnSpc>
            </a:pPr>
            <a:r>
              <a:rPr lang="en-US" sz="2599" spc="23">
                <a:solidFill>
                  <a:srgbClr val="FFFFFF"/>
                </a:solidFill>
                <a:latin typeface="Nunito 1 Ultra-Bold"/>
              </a:rPr>
              <a:t>La venta multicanal consiste en utilizar una mezcla de distribución directa e indirecta para ampliar el alcance de las ventas. Un comerciante puede gestionar una tienda online propia, tener un local físico y colaborar con otros minoristas y plataformas de venta, como Amazon. Un ejemplo de empresa que utiliza este método es Decathlon, una empresa francesa de artículos deportivos con presencia en línea y fuera de línea.</a:t>
            </a:r>
          </a:p>
        </p:txBody>
      </p:sp>
      <p:sp>
        <p:nvSpPr>
          <p:cNvPr id="14" name="TextBox 14"/>
          <p:cNvSpPr txBox="1"/>
          <p:nvPr/>
        </p:nvSpPr>
        <p:spPr>
          <a:xfrm>
            <a:off x="1028700" y="288608"/>
            <a:ext cx="7616350" cy="1327150"/>
          </a:xfrm>
          <a:prstGeom prst="rect">
            <a:avLst/>
          </a:prstGeom>
        </p:spPr>
        <p:txBody>
          <a:bodyPr lIns="0" tIns="0" rIns="0" bIns="0" rtlCol="0" anchor="t">
            <a:spAutoFit/>
          </a:bodyPr>
          <a:lstStyle/>
          <a:p>
            <a:pPr marL="0" lvl="0" indent="0">
              <a:lnSpc>
                <a:spcPts val="5150"/>
              </a:lnSpc>
              <a:spcBef>
                <a:spcPct val="0"/>
              </a:spcBef>
            </a:pPr>
            <a:r>
              <a:rPr lang="en-US" sz="5000">
                <a:solidFill>
                  <a:srgbClr val="FFFFFF"/>
                </a:solidFill>
                <a:latin typeface="Nunito 1 Heavy"/>
              </a:rPr>
              <a:t>DISTRIBUCIÓN MULTICANAL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13883863" y="711930"/>
            <a:ext cx="317167" cy="316770"/>
          </a:xfrm>
          <a:custGeom>
            <a:avLst/>
            <a:gdLst/>
            <a:ahLst/>
            <a:cxnLst/>
            <a:rect l="l" t="t" r="r" b="b"/>
            <a:pathLst>
              <a:path w="317167" h="316770">
                <a:moveTo>
                  <a:pt x="0" y="0"/>
                </a:moveTo>
                <a:lnTo>
                  <a:pt x="317167" y="0"/>
                </a:lnTo>
                <a:lnTo>
                  <a:pt x="317167" y="316770"/>
                </a:lnTo>
                <a:lnTo>
                  <a:pt x="0" y="316770"/>
                </a:lnTo>
                <a:lnTo>
                  <a:pt x="0" y="0"/>
                </a:lnTo>
                <a:close/>
              </a:path>
            </a:pathLst>
          </a:custGeom>
          <a:blipFill>
            <a:blip r:embed="rId3"/>
            <a:stretch>
              <a:fillRect/>
            </a:stretch>
          </a:blipFill>
        </p:spPr>
        <p:txBody>
          <a:bodyPr/>
          <a:lstStyle/>
          <a:p>
            <a:endParaRPr lang="es-ES"/>
          </a:p>
        </p:txBody>
      </p:sp>
      <p:sp>
        <p:nvSpPr>
          <p:cNvPr id="4" name="Freeform 4"/>
          <p:cNvSpPr/>
          <p:nvPr/>
        </p:nvSpPr>
        <p:spPr>
          <a:xfrm>
            <a:off x="18059674" y="4648314"/>
            <a:ext cx="456651" cy="456081"/>
          </a:xfrm>
          <a:custGeom>
            <a:avLst/>
            <a:gdLst/>
            <a:ahLst/>
            <a:cxnLst/>
            <a:rect l="l" t="t" r="r" b="b"/>
            <a:pathLst>
              <a:path w="456651" h="456081">
                <a:moveTo>
                  <a:pt x="0" y="0"/>
                </a:moveTo>
                <a:lnTo>
                  <a:pt x="456652" y="0"/>
                </a:lnTo>
                <a:lnTo>
                  <a:pt x="456652" y="456081"/>
                </a:lnTo>
                <a:lnTo>
                  <a:pt x="0" y="456081"/>
                </a:lnTo>
                <a:lnTo>
                  <a:pt x="0" y="0"/>
                </a:lnTo>
                <a:close/>
              </a:path>
            </a:pathLst>
          </a:custGeom>
          <a:blipFill>
            <a:blip r:embed="rId4"/>
            <a:stretch>
              <a:fillRect/>
            </a:stretch>
          </a:blipFill>
          <a:ln cap="sq">
            <a:noFill/>
            <a:prstDash val="solid"/>
            <a:miter/>
          </a:ln>
        </p:spPr>
        <p:txBody>
          <a:bodyPr/>
          <a:lstStyle/>
          <a:p>
            <a:endParaRPr lang="es-ES"/>
          </a:p>
        </p:txBody>
      </p:sp>
      <p:sp>
        <p:nvSpPr>
          <p:cNvPr id="5" name="Freeform 5"/>
          <p:cNvSpPr/>
          <p:nvPr/>
        </p:nvSpPr>
        <p:spPr>
          <a:xfrm>
            <a:off x="13613967" y="7010461"/>
            <a:ext cx="428480" cy="427944"/>
          </a:xfrm>
          <a:custGeom>
            <a:avLst/>
            <a:gdLst/>
            <a:ahLst/>
            <a:cxnLst/>
            <a:rect l="l" t="t" r="r" b="b"/>
            <a:pathLst>
              <a:path w="428480" h="427944">
                <a:moveTo>
                  <a:pt x="0" y="0"/>
                </a:moveTo>
                <a:lnTo>
                  <a:pt x="428480" y="0"/>
                </a:lnTo>
                <a:lnTo>
                  <a:pt x="428480" y="427944"/>
                </a:lnTo>
                <a:lnTo>
                  <a:pt x="0" y="427944"/>
                </a:lnTo>
                <a:lnTo>
                  <a:pt x="0" y="0"/>
                </a:lnTo>
                <a:close/>
              </a:path>
            </a:pathLst>
          </a:custGeom>
          <a:blipFill>
            <a:blip r:embed="rId5"/>
            <a:stretch>
              <a:fillRect/>
            </a:stretch>
          </a:blipFill>
        </p:spPr>
        <p:txBody>
          <a:bodyPr/>
          <a:lstStyle/>
          <a:p>
            <a:endParaRPr lang="es-ES"/>
          </a:p>
        </p:txBody>
      </p:sp>
      <p:sp>
        <p:nvSpPr>
          <p:cNvPr id="6" name="Freeform 6"/>
          <p:cNvSpPr/>
          <p:nvPr/>
        </p:nvSpPr>
        <p:spPr>
          <a:xfrm>
            <a:off x="17059124" y="9258300"/>
            <a:ext cx="1319444" cy="1317794"/>
          </a:xfrm>
          <a:custGeom>
            <a:avLst/>
            <a:gdLst/>
            <a:ahLst/>
            <a:cxnLst/>
            <a:rect l="l" t="t" r="r" b="b"/>
            <a:pathLst>
              <a:path w="1319444" h="1317794">
                <a:moveTo>
                  <a:pt x="0" y="0"/>
                </a:moveTo>
                <a:lnTo>
                  <a:pt x="1319444" y="0"/>
                </a:lnTo>
                <a:lnTo>
                  <a:pt x="1319444" y="1317794"/>
                </a:lnTo>
                <a:lnTo>
                  <a:pt x="0" y="1317794"/>
                </a:lnTo>
                <a:lnTo>
                  <a:pt x="0" y="0"/>
                </a:lnTo>
                <a:close/>
              </a:path>
            </a:pathLst>
          </a:custGeom>
          <a:blipFill>
            <a:blip r:embed="rId6"/>
            <a:stretch>
              <a:fillRect/>
            </a:stretch>
          </a:blipFill>
          <a:ln cap="sq">
            <a:noFill/>
            <a:prstDash val="solid"/>
            <a:miter/>
          </a:ln>
        </p:spPr>
        <p:txBody>
          <a:bodyPr/>
          <a:lstStyle/>
          <a:p>
            <a:endParaRPr lang="es-ES"/>
          </a:p>
        </p:txBody>
      </p:sp>
      <p:grpSp>
        <p:nvGrpSpPr>
          <p:cNvPr id="7" name="Group 7"/>
          <p:cNvGrpSpPr/>
          <p:nvPr/>
        </p:nvGrpSpPr>
        <p:grpSpPr>
          <a:xfrm>
            <a:off x="1028700" y="3626508"/>
            <a:ext cx="4391122" cy="1145198"/>
            <a:chOff x="0" y="0"/>
            <a:chExt cx="5544048" cy="1445879"/>
          </a:xfrm>
        </p:grpSpPr>
        <p:sp>
          <p:nvSpPr>
            <p:cNvPr id="8" name="Freeform 8"/>
            <p:cNvSpPr/>
            <p:nvPr/>
          </p:nvSpPr>
          <p:spPr>
            <a:xfrm>
              <a:off x="0" y="0"/>
              <a:ext cx="5544048" cy="1445879"/>
            </a:xfrm>
            <a:custGeom>
              <a:avLst/>
              <a:gdLst/>
              <a:ahLst/>
              <a:cxnLst/>
              <a:rect l="l" t="t" r="r" b="b"/>
              <a:pathLst>
                <a:path w="5544048" h="1445879">
                  <a:moveTo>
                    <a:pt x="0" y="0"/>
                  </a:moveTo>
                  <a:lnTo>
                    <a:pt x="5544048" y="0"/>
                  </a:lnTo>
                  <a:lnTo>
                    <a:pt x="5544048" y="1445879"/>
                  </a:lnTo>
                  <a:lnTo>
                    <a:pt x="0" y="1445879"/>
                  </a:lnTo>
                  <a:close/>
                </a:path>
              </a:pathLst>
            </a:custGeom>
            <a:solidFill>
              <a:srgbClr val="ABAFFA"/>
            </a:solidFill>
          </p:spPr>
          <p:txBody>
            <a:bodyPr/>
            <a:lstStyle/>
            <a:p>
              <a:endParaRPr lang="es-ES"/>
            </a:p>
          </p:txBody>
        </p:sp>
        <p:sp>
          <p:nvSpPr>
            <p:cNvPr id="9" name="TextBox 9"/>
            <p:cNvSpPr txBox="1"/>
            <p:nvPr/>
          </p:nvSpPr>
          <p:spPr>
            <a:xfrm>
              <a:off x="0" y="-9525"/>
              <a:ext cx="5544048" cy="1455404"/>
            </a:xfrm>
            <a:prstGeom prst="rect">
              <a:avLst/>
            </a:prstGeom>
          </p:spPr>
          <p:txBody>
            <a:bodyPr lIns="50800" tIns="50800" rIns="50800" bIns="50800" rtlCol="0" anchor="ctr"/>
            <a:lstStyle/>
            <a:p>
              <a:pPr algn="ctr">
                <a:lnSpc>
                  <a:spcPts val="2207"/>
                </a:lnSpc>
              </a:pPr>
              <a:endParaRPr/>
            </a:p>
          </p:txBody>
        </p:sp>
      </p:grpSp>
      <p:sp>
        <p:nvSpPr>
          <p:cNvPr id="10" name="Freeform 10"/>
          <p:cNvSpPr/>
          <p:nvPr/>
        </p:nvSpPr>
        <p:spPr>
          <a:xfrm rot="1079019">
            <a:off x="13007054" y="2844735"/>
            <a:ext cx="4710877" cy="5024935"/>
          </a:xfrm>
          <a:custGeom>
            <a:avLst/>
            <a:gdLst/>
            <a:ahLst/>
            <a:cxnLst/>
            <a:rect l="l" t="t" r="r" b="b"/>
            <a:pathLst>
              <a:path w="4710877" h="5024935">
                <a:moveTo>
                  <a:pt x="0" y="0"/>
                </a:moveTo>
                <a:lnTo>
                  <a:pt x="4710876" y="0"/>
                </a:lnTo>
                <a:lnTo>
                  <a:pt x="4710876" y="5024935"/>
                </a:lnTo>
                <a:lnTo>
                  <a:pt x="0" y="50249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11" name="TextBox 11"/>
          <p:cNvSpPr txBox="1"/>
          <p:nvPr/>
        </p:nvSpPr>
        <p:spPr>
          <a:xfrm>
            <a:off x="5921856" y="3374706"/>
            <a:ext cx="6513483" cy="1749425"/>
          </a:xfrm>
          <a:prstGeom prst="rect">
            <a:avLst/>
          </a:prstGeom>
        </p:spPr>
        <p:txBody>
          <a:bodyPr lIns="0" tIns="0" rIns="0" bIns="0" rtlCol="0" anchor="t">
            <a:spAutoFit/>
          </a:bodyPr>
          <a:lstStyle/>
          <a:p>
            <a:pPr>
              <a:lnSpc>
                <a:spcPts val="2800"/>
              </a:lnSpc>
            </a:pPr>
            <a:r>
              <a:rPr lang="en-US" sz="2000">
                <a:solidFill>
                  <a:srgbClr val="383ABB"/>
                </a:solidFill>
                <a:latin typeface="Nunito 1 Bold"/>
              </a:rPr>
              <a:t>Esta estrategia se utiliza para productos de consumo masivo. La empresa utiliza un gran número de intermediarios para distribuir sus productos en tantos puntos de venta como sea posible. </a:t>
            </a:r>
          </a:p>
          <a:p>
            <a:pPr marL="0" lvl="0" indent="0" algn="l">
              <a:lnSpc>
                <a:spcPts val="2800"/>
              </a:lnSpc>
              <a:spcBef>
                <a:spcPct val="0"/>
              </a:spcBef>
            </a:pPr>
            <a:endParaRPr lang="en-US" sz="2000">
              <a:solidFill>
                <a:srgbClr val="383ABB"/>
              </a:solidFill>
              <a:latin typeface="Nunito 1 Bold"/>
            </a:endParaRPr>
          </a:p>
        </p:txBody>
      </p:sp>
      <p:sp>
        <p:nvSpPr>
          <p:cNvPr id="12" name="TextBox 12"/>
          <p:cNvSpPr txBox="1"/>
          <p:nvPr/>
        </p:nvSpPr>
        <p:spPr>
          <a:xfrm>
            <a:off x="5921856" y="5261036"/>
            <a:ext cx="6444288" cy="1749425"/>
          </a:xfrm>
          <a:prstGeom prst="rect">
            <a:avLst/>
          </a:prstGeom>
        </p:spPr>
        <p:txBody>
          <a:bodyPr lIns="0" tIns="0" rIns="0" bIns="0" rtlCol="0" anchor="t">
            <a:spAutoFit/>
          </a:bodyPr>
          <a:lstStyle/>
          <a:p>
            <a:pPr>
              <a:lnSpc>
                <a:spcPts val="2800"/>
              </a:lnSpc>
            </a:pPr>
            <a:r>
              <a:rPr lang="en-US" sz="2000">
                <a:solidFill>
                  <a:srgbClr val="383ABB"/>
                </a:solidFill>
                <a:latin typeface="Nunito 1 Bold"/>
              </a:rPr>
              <a:t>Esta estrategia se utiliza para productos de consumo selectivo. La empresa utiliza un número limitado de intermediarios para distribuir sus productos en puntos de venta selectos. </a:t>
            </a:r>
          </a:p>
          <a:p>
            <a:pPr marL="0" lvl="0" indent="0" algn="l">
              <a:lnSpc>
                <a:spcPts val="2800"/>
              </a:lnSpc>
              <a:spcBef>
                <a:spcPct val="0"/>
              </a:spcBef>
            </a:pPr>
            <a:endParaRPr lang="en-US" sz="2000">
              <a:solidFill>
                <a:srgbClr val="383ABB"/>
              </a:solidFill>
              <a:latin typeface="Nunito 1 Bold"/>
            </a:endParaRPr>
          </a:p>
        </p:txBody>
      </p:sp>
      <p:sp>
        <p:nvSpPr>
          <p:cNvPr id="13" name="TextBox 13"/>
          <p:cNvSpPr txBox="1"/>
          <p:nvPr/>
        </p:nvSpPr>
        <p:spPr>
          <a:xfrm>
            <a:off x="5991050" y="7324422"/>
            <a:ext cx="6444288" cy="1397000"/>
          </a:xfrm>
          <a:prstGeom prst="rect">
            <a:avLst/>
          </a:prstGeom>
        </p:spPr>
        <p:txBody>
          <a:bodyPr lIns="0" tIns="0" rIns="0" bIns="0" rtlCol="0" anchor="t">
            <a:spAutoFit/>
          </a:bodyPr>
          <a:lstStyle/>
          <a:p>
            <a:pPr>
              <a:lnSpc>
                <a:spcPts val="2800"/>
              </a:lnSpc>
            </a:pPr>
            <a:r>
              <a:rPr lang="en-US" sz="2000">
                <a:solidFill>
                  <a:srgbClr val="383ABB"/>
                </a:solidFill>
                <a:latin typeface="Nunito 1 Bold"/>
              </a:rPr>
              <a:t>Esta estrategia se utiliza para productos de lujo o de alta gama. La empresa solo utiliza un único intermediario para distribuir sus productos.</a:t>
            </a:r>
          </a:p>
          <a:p>
            <a:pPr marL="0" lvl="0" indent="0" algn="l">
              <a:lnSpc>
                <a:spcPts val="2800"/>
              </a:lnSpc>
              <a:spcBef>
                <a:spcPct val="0"/>
              </a:spcBef>
            </a:pPr>
            <a:endParaRPr lang="en-US" sz="2000">
              <a:solidFill>
                <a:srgbClr val="383ABB"/>
              </a:solidFill>
              <a:latin typeface="Nunito 1 Bold"/>
            </a:endParaRPr>
          </a:p>
        </p:txBody>
      </p:sp>
      <p:sp>
        <p:nvSpPr>
          <p:cNvPr id="14" name="TextBox 14"/>
          <p:cNvSpPr txBox="1"/>
          <p:nvPr/>
        </p:nvSpPr>
        <p:spPr>
          <a:xfrm>
            <a:off x="1028700" y="560934"/>
            <a:ext cx="9924701" cy="2156421"/>
          </a:xfrm>
          <a:prstGeom prst="rect">
            <a:avLst/>
          </a:prstGeom>
        </p:spPr>
        <p:txBody>
          <a:bodyPr lIns="0" tIns="0" rIns="0" bIns="0" rtlCol="0" anchor="t">
            <a:spAutoFit/>
          </a:bodyPr>
          <a:lstStyle/>
          <a:p>
            <a:pPr marL="0" lvl="0" indent="0" algn="l">
              <a:lnSpc>
                <a:spcPts val="8359"/>
              </a:lnSpc>
              <a:spcBef>
                <a:spcPct val="0"/>
              </a:spcBef>
            </a:pPr>
            <a:r>
              <a:rPr lang="en-US" sz="8115">
                <a:solidFill>
                  <a:srgbClr val="383ABB"/>
                </a:solidFill>
                <a:latin typeface="Nunito 1 Heavy"/>
              </a:rPr>
              <a:t>ESTRATEGIAS DE DISTRIBUCIÓN</a:t>
            </a:r>
          </a:p>
        </p:txBody>
      </p:sp>
      <p:sp>
        <p:nvSpPr>
          <p:cNvPr id="15" name="TextBox 15"/>
          <p:cNvSpPr txBox="1"/>
          <p:nvPr/>
        </p:nvSpPr>
        <p:spPr>
          <a:xfrm>
            <a:off x="1221623" y="3677773"/>
            <a:ext cx="3888479" cy="1064259"/>
          </a:xfrm>
          <a:prstGeom prst="rect">
            <a:avLst/>
          </a:prstGeom>
        </p:spPr>
        <p:txBody>
          <a:bodyPr lIns="0" tIns="0" rIns="0" bIns="0" rtlCol="0" anchor="t">
            <a:spAutoFit/>
          </a:bodyPr>
          <a:lstStyle/>
          <a:p>
            <a:pPr algn="ctr">
              <a:lnSpc>
                <a:spcPts val="4340"/>
              </a:lnSpc>
            </a:pPr>
            <a:r>
              <a:rPr lang="en-US" sz="3100">
                <a:solidFill>
                  <a:srgbClr val="383ABB"/>
                </a:solidFill>
                <a:latin typeface="Open Sans Bold"/>
              </a:rPr>
              <a:t>DISTRIBUCIÓN INTENSIVA</a:t>
            </a:r>
          </a:p>
        </p:txBody>
      </p:sp>
      <p:grpSp>
        <p:nvGrpSpPr>
          <p:cNvPr id="16" name="Group 16"/>
          <p:cNvGrpSpPr/>
          <p:nvPr/>
        </p:nvGrpSpPr>
        <p:grpSpPr>
          <a:xfrm>
            <a:off x="1028700" y="5357202"/>
            <a:ext cx="4391122" cy="1145198"/>
            <a:chOff x="0" y="0"/>
            <a:chExt cx="5544048" cy="1445879"/>
          </a:xfrm>
        </p:grpSpPr>
        <p:sp>
          <p:nvSpPr>
            <p:cNvPr id="17" name="Freeform 17"/>
            <p:cNvSpPr/>
            <p:nvPr/>
          </p:nvSpPr>
          <p:spPr>
            <a:xfrm>
              <a:off x="0" y="0"/>
              <a:ext cx="5544048" cy="1445879"/>
            </a:xfrm>
            <a:custGeom>
              <a:avLst/>
              <a:gdLst/>
              <a:ahLst/>
              <a:cxnLst/>
              <a:rect l="l" t="t" r="r" b="b"/>
              <a:pathLst>
                <a:path w="5544048" h="1445879">
                  <a:moveTo>
                    <a:pt x="0" y="0"/>
                  </a:moveTo>
                  <a:lnTo>
                    <a:pt x="5544048" y="0"/>
                  </a:lnTo>
                  <a:lnTo>
                    <a:pt x="5544048" y="1445879"/>
                  </a:lnTo>
                  <a:lnTo>
                    <a:pt x="0" y="1445879"/>
                  </a:lnTo>
                  <a:close/>
                </a:path>
              </a:pathLst>
            </a:custGeom>
            <a:solidFill>
              <a:srgbClr val="ABAFFA"/>
            </a:solidFill>
          </p:spPr>
          <p:txBody>
            <a:bodyPr/>
            <a:lstStyle/>
            <a:p>
              <a:endParaRPr lang="es-ES"/>
            </a:p>
          </p:txBody>
        </p:sp>
        <p:sp>
          <p:nvSpPr>
            <p:cNvPr id="18" name="TextBox 18"/>
            <p:cNvSpPr txBox="1"/>
            <p:nvPr/>
          </p:nvSpPr>
          <p:spPr>
            <a:xfrm>
              <a:off x="0" y="-9525"/>
              <a:ext cx="5544048" cy="1455404"/>
            </a:xfrm>
            <a:prstGeom prst="rect">
              <a:avLst/>
            </a:prstGeom>
          </p:spPr>
          <p:txBody>
            <a:bodyPr lIns="50800" tIns="50800" rIns="50800" bIns="50800" rtlCol="0" anchor="ctr"/>
            <a:lstStyle/>
            <a:p>
              <a:pPr algn="ctr">
                <a:lnSpc>
                  <a:spcPts val="2207"/>
                </a:lnSpc>
              </a:pPr>
              <a:endParaRPr/>
            </a:p>
          </p:txBody>
        </p:sp>
      </p:grpSp>
      <p:grpSp>
        <p:nvGrpSpPr>
          <p:cNvPr id="19" name="Group 19"/>
          <p:cNvGrpSpPr/>
          <p:nvPr/>
        </p:nvGrpSpPr>
        <p:grpSpPr>
          <a:xfrm>
            <a:off x="1028700" y="7224433"/>
            <a:ext cx="4391122" cy="1145198"/>
            <a:chOff x="0" y="0"/>
            <a:chExt cx="5544048" cy="1445879"/>
          </a:xfrm>
        </p:grpSpPr>
        <p:sp>
          <p:nvSpPr>
            <p:cNvPr id="20" name="Freeform 20"/>
            <p:cNvSpPr/>
            <p:nvPr/>
          </p:nvSpPr>
          <p:spPr>
            <a:xfrm>
              <a:off x="0" y="0"/>
              <a:ext cx="5544048" cy="1445879"/>
            </a:xfrm>
            <a:custGeom>
              <a:avLst/>
              <a:gdLst/>
              <a:ahLst/>
              <a:cxnLst/>
              <a:rect l="l" t="t" r="r" b="b"/>
              <a:pathLst>
                <a:path w="5544048" h="1445879">
                  <a:moveTo>
                    <a:pt x="0" y="0"/>
                  </a:moveTo>
                  <a:lnTo>
                    <a:pt x="5544048" y="0"/>
                  </a:lnTo>
                  <a:lnTo>
                    <a:pt x="5544048" y="1445879"/>
                  </a:lnTo>
                  <a:lnTo>
                    <a:pt x="0" y="1445879"/>
                  </a:lnTo>
                  <a:close/>
                </a:path>
              </a:pathLst>
            </a:custGeom>
            <a:solidFill>
              <a:srgbClr val="ABAFFA"/>
            </a:solidFill>
          </p:spPr>
          <p:txBody>
            <a:bodyPr/>
            <a:lstStyle/>
            <a:p>
              <a:endParaRPr lang="es-ES"/>
            </a:p>
          </p:txBody>
        </p:sp>
        <p:sp>
          <p:nvSpPr>
            <p:cNvPr id="21" name="TextBox 21"/>
            <p:cNvSpPr txBox="1"/>
            <p:nvPr/>
          </p:nvSpPr>
          <p:spPr>
            <a:xfrm>
              <a:off x="0" y="-9525"/>
              <a:ext cx="5544048" cy="1455404"/>
            </a:xfrm>
            <a:prstGeom prst="rect">
              <a:avLst/>
            </a:prstGeom>
          </p:spPr>
          <p:txBody>
            <a:bodyPr lIns="50800" tIns="50800" rIns="50800" bIns="50800" rtlCol="0" anchor="ctr"/>
            <a:lstStyle/>
            <a:p>
              <a:pPr algn="ctr">
                <a:lnSpc>
                  <a:spcPts val="2207"/>
                </a:lnSpc>
              </a:pPr>
              <a:endParaRPr/>
            </a:p>
          </p:txBody>
        </p:sp>
      </p:grpSp>
      <p:sp>
        <p:nvSpPr>
          <p:cNvPr id="22" name="TextBox 22"/>
          <p:cNvSpPr txBox="1"/>
          <p:nvPr/>
        </p:nvSpPr>
        <p:spPr>
          <a:xfrm>
            <a:off x="1280022" y="5369097"/>
            <a:ext cx="3888479" cy="1064259"/>
          </a:xfrm>
          <a:prstGeom prst="rect">
            <a:avLst/>
          </a:prstGeom>
        </p:spPr>
        <p:txBody>
          <a:bodyPr lIns="0" tIns="0" rIns="0" bIns="0" rtlCol="0" anchor="t">
            <a:spAutoFit/>
          </a:bodyPr>
          <a:lstStyle/>
          <a:p>
            <a:pPr algn="ctr">
              <a:lnSpc>
                <a:spcPts val="4340"/>
              </a:lnSpc>
            </a:pPr>
            <a:r>
              <a:rPr lang="en-US" sz="3100">
                <a:solidFill>
                  <a:srgbClr val="383ABB"/>
                </a:solidFill>
                <a:latin typeface="Open Sans Bold"/>
              </a:rPr>
              <a:t>DISTRIBUCIÓN SELECTIVA</a:t>
            </a:r>
          </a:p>
        </p:txBody>
      </p:sp>
      <p:sp>
        <p:nvSpPr>
          <p:cNvPr id="23" name="TextBox 23"/>
          <p:cNvSpPr txBox="1"/>
          <p:nvPr/>
        </p:nvSpPr>
        <p:spPr>
          <a:xfrm>
            <a:off x="1221623" y="7305372"/>
            <a:ext cx="3888479" cy="1064259"/>
          </a:xfrm>
          <a:prstGeom prst="rect">
            <a:avLst/>
          </a:prstGeom>
        </p:spPr>
        <p:txBody>
          <a:bodyPr lIns="0" tIns="0" rIns="0" bIns="0" rtlCol="0" anchor="t">
            <a:spAutoFit/>
          </a:bodyPr>
          <a:lstStyle/>
          <a:p>
            <a:pPr algn="ctr">
              <a:lnSpc>
                <a:spcPts val="4340"/>
              </a:lnSpc>
            </a:pPr>
            <a:r>
              <a:rPr lang="en-US" sz="3100">
                <a:solidFill>
                  <a:srgbClr val="383ABB"/>
                </a:solidFill>
                <a:latin typeface="Open Sans Bold"/>
              </a:rPr>
              <a:t>DISTRIBUCIÓN EXCLUSIVA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11780159" y="504200"/>
            <a:ext cx="5932397" cy="3930213"/>
          </a:xfrm>
          <a:custGeom>
            <a:avLst/>
            <a:gdLst/>
            <a:ahLst/>
            <a:cxnLst/>
            <a:rect l="l" t="t" r="r" b="b"/>
            <a:pathLst>
              <a:path w="5932397" h="3930213">
                <a:moveTo>
                  <a:pt x="0" y="0"/>
                </a:moveTo>
                <a:lnTo>
                  <a:pt x="5932397" y="0"/>
                </a:lnTo>
                <a:lnTo>
                  <a:pt x="5932397" y="3930212"/>
                </a:lnTo>
                <a:lnTo>
                  <a:pt x="0" y="3930212"/>
                </a:lnTo>
                <a:lnTo>
                  <a:pt x="0" y="0"/>
                </a:lnTo>
                <a:close/>
              </a:path>
            </a:pathLst>
          </a:custGeom>
          <a:blipFill>
            <a:blip r:embed="rId3"/>
            <a:stretch>
              <a:fillRect/>
            </a:stretch>
          </a:blipFill>
        </p:spPr>
        <p:txBody>
          <a:bodyPr/>
          <a:lstStyle/>
          <a:p>
            <a:endParaRPr lang="es-ES"/>
          </a:p>
        </p:txBody>
      </p:sp>
      <p:sp>
        <p:nvSpPr>
          <p:cNvPr id="4" name="TextBox 4"/>
          <p:cNvSpPr txBox="1"/>
          <p:nvPr/>
        </p:nvSpPr>
        <p:spPr>
          <a:xfrm>
            <a:off x="1028700" y="1028700"/>
            <a:ext cx="7120793" cy="2457450"/>
          </a:xfrm>
          <a:prstGeom prst="rect">
            <a:avLst/>
          </a:prstGeom>
        </p:spPr>
        <p:txBody>
          <a:bodyPr lIns="0" tIns="0" rIns="0" bIns="0" rtlCol="0" anchor="t">
            <a:spAutoFit/>
          </a:bodyPr>
          <a:lstStyle/>
          <a:p>
            <a:pPr marL="0" lvl="0" indent="0" algn="l">
              <a:lnSpc>
                <a:spcPts val="9738"/>
              </a:lnSpc>
              <a:spcBef>
                <a:spcPct val="0"/>
              </a:spcBef>
            </a:pPr>
            <a:r>
              <a:rPr lang="en-US" sz="8115">
                <a:solidFill>
                  <a:srgbClr val="383ABB"/>
                </a:solidFill>
                <a:latin typeface="Nunito 1 Heavy"/>
              </a:rPr>
              <a:t>MARKETING DIGITAL</a:t>
            </a:r>
          </a:p>
        </p:txBody>
      </p:sp>
      <p:sp>
        <p:nvSpPr>
          <p:cNvPr id="5" name="TextBox 5"/>
          <p:cNvSpPr txBox="1"/>
          <p:nvPr/>
        </p:nvSpPr>
        <p:spPr>
          <a:xfrm>
            <a:off x="287722" y="4443937"/>
            <a:ext cx="17712556" cy="2953385"/>
          </a:xfrm>
          <a:prstGeom prst="rect">
            <a:avLst/>
          </a:prstGeom>
        </p:spPr>
        <p:txBody>
          <a:bodyPr lIns="0" tIns="0" rIns="0" bIns="0" rtlCol="0" anchor="t">
            <a:spAutoFit/>
          </a:bodyPr>
          <a:lstStyle/>
          <a:p>
            <a:pPr>
              <a:lnSpc>
                <a:spcPts val="4719"/>
              </a:lnSpc>
              <a:spcBef>
                <a:spcPct val="0"/>
              </a:spcBef>
            </a:pPr>
            <a:r>
              <a:rPr lang="en-US" sz="3999">
                <a:solidFill>
                  <a:srgbClr val="383ABB"/>
                </a:solidFill>
                <a:latin typeface="Nunito 1 Ultra-Bold"/>
              </a:rPr>
              <a:t>El Marketing 1.0 se centraba en el producto, pero con el tiempo evolucionó hacia el Marketing 2.0, que se enfoca en el cliente y sus necesidades. El consumidor dicta las normas y la demanda es el eje central de la estrategia de marketing, lo que llevó a la evolución de las 4P a las 4C.</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grpSp>
        <p:nvGrpSpPr>
          <p:cNvPr id="3" name="Group 3"/>
          <p:cNvGrpSpPr/>
          <p:nvPr/>
        </p:nvGrpSpPr>
        <p:grpSpPr>
          <a:xfrm>
            <a:off x="7813494" y="-926711"/>
            <a:ext cx="11632158" cy="5533183"/>
            <a:chOff x="0" y="0"/>
            <a:chExt cx="15509544" cy="7377578"/>
          </a:xfrm>
        </p:grpSpPr>
        <p:sp>
          <p:nvSpPr>
            <p:cNvPr id="4" name="Freeform 4"/>
            <p:cNvSpPr/>
            <p:nvPr/>
          </p:nvSpPr>
          <p:spPr>
            <a:xfrm>
              <a:off x="3567653" y="0"/>
              <a:ext cx="8311773" cy="4987064"/>
            </a:xfrm>
            <a:custGeom>
              <a:avLst/>
              <a:gdLst/>
              <a:ahLst/>
              <a:cxnLst/>
              <a:rect l="l" t="t" r="r" b="b"/>
              <a:pathLst>
                <a:path w="8311773" h="4987064">
                  <a:moveTo>
                    <a:pt x="0" y="0"/>
                  </a:moveTo>
                  <a:lnTo>
                    <a:pt x="8311773" y="0"/>
                  </a:lnTo>
                  <a:lnTo>
                    <a:pt x="8311773" y="4987064"/>
                  </a:lnTo>
                  <a:lnTo>
                    <a:pt x="0" y="4987064"/>
                  </a:lnTo>
                  <a:lnTo>
                    <a:pt x="0" y="0"/>
                  </a:lnTo>
                  <a:close/>
                </a:path>
              </a:pathLst>
            </a:custGeom>
            <a:blipFill>
              <a:blip r:embed="rId3"/>
              <a:stretch>
                <a:fillRect/>
              </a:stretch>
            </a:blipFill>
            <a:ln cap="sq">
              <a:noFill/>
              <a:prstDash val="solid"/>
              <a:miter/>
            </a:ln>
          </p:spPr>
          <p:txBody>
            <a:bodyPr/>
            <a:lstStyle/>
            <a:p>
              <a:endParaRPr lang="es-ES"/>
            </a:p>
          </p:txBody>
        </p:sp>
        <p:sp>
          <p:nvSpPr>
            <p:cNvPr id="5" name="Freeform 5"/>
            <p:cNvSpPr/>
            <p:nvPr/>
          </p:nvSpPr>
          <p:spPr>
            <a:xfrm>
              <a:off x="12162738" y="4987064"/>
              <a:ext cx="2536355" cy="2390514"/>
            </a:xfrm>
            <a:custGeom>
              <a:avLst/>
              <a:gdLst/>
              <a:ahLst/>
              <a:cxnLst/>
              <a:rect l="l" t="t" r="r" b="b"/>
              <a:pathLst>
                <a:path w="2536355" h="2390514">
                  <a:moveTo>
                    <a:pt x="0" y="0"/>
                  </a:moveTo>
                  <a:lnTo>
                    <a:pt x="2536355" y="0"/>
                  </a:lnTo>
                  <a:lnTo>
                    <a:pt x="2536355" y="2390514"/>
                  </a:lnTo>
                  <a:lnTo>
                    <a:pt x="0" y="2390514"/>
                  </a:lnTo>
                  <a:lnTo>
                    <a:pt x="0" y="0"/>
                  </a:lnTo>
                  <a:close/>
                </a:path>
              </a:pathLst>
            </a:custGeom>
            <a:blipFill>
              <a:blip r:embed="rId4"/>
              <a:stretch>
                <a:fillRect/>
              </a:stretch>
            </a:blipFill>
          </p:spPr>
          <p:txBody>
            <a:bodyPr/>
            <a:lstStyle/>
            <a:p>
              <a:endParaRPr lang="es-ES"/>
            </a:p>
          </p:txBody>
        </p:sp>
        <p:sp>
          <p:nvSpPr>
            <p:cNvPr id="6" name="Freeform 6"/>
            <p:cNvSpPr/>
            <p:nvPr/>
          </p:nvSpPr>
          <p:spPr>
            <a:xfrm>
              <a:off x="1234258" y="4550272"/>
              <a:ext cx="1545692" cy="1545692"/>
            </a:xfrm>
            <a:custGeom>
              <a:avLst/>
              <a:gdLst/>
              <a:ahLst/>
              <a:cxnLst/>
              <a:rect l="l" t="t" r="r" b="b"/>
              <a:pathLst>
                <a:path w="1545692" h="1545692">
                  <a:moveTo>
                    <a:pt x="0" y="0"/>
                  </a:moveTo>
                  <a:lnTo>
                    <a:pt x="1545693" y="0"/>
                  </a:lnTo>
                  <a:lnTo>
                    <a:pt x="1545693" y="1545692"/>
                  </a:lnTo>
                  <a:lnTo>
                    <a:pt x="0" y="1545692"/>
                  </a:lnTo>
                  <a:lnTo>
                    <a:pt x="0" y="0"/>
                  </a:lnTo>
                  <a:close/>
                </a:path>
              </a:pathLst>
            </a:custGeom>
            <a:blipFill>
              <a:blip r:embed="rId5"/>
              <a:stretch>
                <a:fillRect/>
              </a:stretch>
            </a:blipFill>
          </p:spPr>
          <p:txBody>
            <a:bodyPr/>
            <a:lstStyle/>
            <a:p>
              <a:endParaRPr lang="es-ES"/>
            </a:p>
          </p:txBody>
        </p:sp>
        <p:sp>
          <p:nvSpPr>
            <p:cNvPr id="7" name="Freeform 7"/>
            <p:cNvSpPr/>
            <p:nvPr/>
          </p:nvSpPr>
          <p:spPr>
            <a:xfrm>
              <a:off x="3567653" y="2947562"/>
              <a:ext cx="504390" cy="503759"/>
            </a:xfrm>
            <a:custGeom>
              <a:avLst/>
              <a:gdLst/>
              <a:ahLst/>
              <a:cxnLst/>
              <a:rect l="l" t="t" r="r" b="b"/>
              <a:pathLst>
                <a:path w="504390" h="503759">
                  <a:moveTo>
                    <a:pt x="0" y="0"/>
                  </a:moveTo>
                  <a:lnTo>
                    <a:pt x="504389" y="0"/>
                  </a:lnTo>
                  <a:lnTo>
                    <a:pt x="504389" y="503759"/>
                  </a:lnTo>
                  <a:lnTo>
                    <a:pt x="0" y="503759"/>
                  </a:lnTo>
                  <a:lnTo>
                    <a:pt x="0" y="0"/>
                  </a:lnTo>
                  <a:close/>
                </a:path>
              </a:pathLst>
            </a:custGeom>
            <a:blipFill>
              <a:blip r:embed="rId6"/>
              <a:stretch>
                <a:fillRect/>
              </a:stretch>
            </a:blipFill>
          </p:spPr>
          <p:txBody>
            <a:bodyPr/>
            <a:lstStyle/>
            <a:p>
              <a:endParaRPr lang="es-ES"/>
            </a:p>
          </p:txBody>
        </p:sp>
        <p:sp>
          <p:nvSpPr>
            <p:cNvPr id="8" name="Freeform 8"/>
            <p:cNvSpPr/>
            <p:nvPr/>
          </p:nvSpPr>
          <p:spPr>
            <a:xfrm>
              <a:off x="8999253" y="5210297"/>
              <a:ext cx="608868" cy="608107"/>
            </a:xfrm>
            <a:custGeom>
              <a:avLst/>
              <a:gdLst/>
              <a:ahLst/>
              <a:cxnLst/>
              <a:rect l="l" t="t" r="r" b="b"/>
              <a:pathLst>
                <a:path w="608868" h="608107">
                  <a:moveTo>
                    <a:pt x="0" y="0"/>
                  </a:moveTo>
                  <a:lnTo>
                    <a:pt x="608869" y="0"/>
                  </a:lnTo>
                  <a:lnTo>
                    <a:pt x="608869" y="608107"/>
                  </a:lnTo>
                  <a:lnTo>
                    <a:pt x="0" y="608107"/>
                  </a:lnTo>
                  <a:lnTo>
                    <a:pt x="0" y="0"/>
                  </a:lnTo>
                  <a:close/>
                </a:path>
              </a:pathLst>
            </a:custGeom>
            <a:blipFill>
              <a:blip r:embed="rId7"/>
              <a:stretch>
                <a:fillRect/>
              </a:stretch>
            </a:blipFill>
            <a:ln cap="sq">
              <a:noFill/>
              <a:prstDash val="solid"/>
              <a:miter/>
            </a:ln>
          </p:spPr>
          <p:txBody>
            <a:bodyPr/>
            <a:lstStyle/>
            <a:p>
              <a:endParaRPr lang="es-ES"/>
            </a:p>
          </p:txBody>
        </p:sp>
        <p:sp>
          <p:nvSpPr>
            <p:cNvPr id="9" name="Freeform 9"/>
            <p:cNvSpPr/>
            <p:nvPr/>
          </p:nvSpPr>
          <p:spPr>
            <a:xfrm rot="-9382171">
              <a:off x="12846592" y="526463"/>
              <a:ext cx="2238833" cy="2584511"/>
            </a:xfrm>
            <a:custGeom>
              <a:avLst/>
              <a:gdLst/>
              <a:ahLst/>
              <a:cxnLst/>
              <a:rect l="l" t="t" r="r" b="b"/>
              <a:pathLst>
                <a:path w="2238833" h="2584511">
                  <a:moveTo>
                    <a:pt x="0" y="0"/>
                  </a:moveTo>
                  <a:lnTo>
                    <a:pt x="2238833" y="0"/>
                  </a:lnTo>
                  <a:lnTo>
                    <a:pt x="2238833" y="2584512"/>
                  </a:lnTo>
                  <a:lnTo>
                    <a:pt x="0" y="2584512"/>
                  </a:lnTo>
                  <a:lnTo>
                    <a:pt x="0" y="0"/>
                  </a:lnTo>
                  <a:close/>
                </a:path>
              </a:pathLst>
            </a:custGeom>
            <a:blipFill>
              <a:blip r:embed="rId8"/>
              <a:stretch>
                <a:fillRect/>
              </a:stretch>
            </a:blipFill>
          </p:spPr>
          <p:txBody>
            <a:bodyPr/>
            <a:lstStyle/>
            <a:p>
              <a:endParaRPr lang="es-ES"/>
            </a:p>
          </p:txBody>
        </p:sp>
        <p:sp>
          <p:nvSpPr>
            <p:cNvPr id="10" name="Freeform 10"/>
            <p:cNvSpPr/>
            <p:nvPr/>
          </p:nvSpPr>
          <p:spPr>
            <a:xfrm>
              <a:off x="0" y="857818"/>
              <a:ext cx="962103" cy="960901"/>
            </a:xfrm>
            <a:custGeom>
              <a:avLst/>
              <a:gdLst/>
              <a:ahLst/>
              <a:cxnLst/>
              <a:rect l="l" t="t" r="r" b="b"/>
              <a:pathLst>
                <a:path w="962103" h="960901">
                  <a:moveTo>
                    <a:pt x="0" y="0"/>
                  </a:moveTo>
                  <a:lnTo>
                    <a:pt x="962103" y="0"/>
                  </a:lnTo>
                  <a:lnTo>
                    <a:pt x="962103" y="960901"/>
                  </a:lnTo>
                  <a:lnTo>
                    <a:pt x="0" y="960901"/>
                  </a:lnTo>
                  <a:lnTo>
                    <a:pt x="0" y="0"/>
                  </a:lnTo>
                  <a:close/>
                </a:path>
              </a:pathLst>
            </a:custGeom>
            <a:blipFill>
              <a:blip r:embed="rId9"/>
              <a:stretch>
                <a:fillRect/>
              </a:stretch>
            </a:blipFill>
          </p:spPr>
          <p:txBody>
            <a:bodyPr/>
            <a:lstStyle/>
            <a:p>
              <a:endParaRPr lang="es-ES"/>
            </a:p>
          </p:txBody>
        </p:sp>
      </p:grpSp>
      <p:sp>
        <p:nvSpPr>
          <p:cNvPr id="11" name="Freeform 11"/>
          <p:cNvSpPr/>
          <p:nvPr/>
        </p:nvSpPr>
        <p:spPr>
          <a:xfrm>
            <a:off x="1449496" y="4606472"/>
            <a:ext cx="1494668" cy="2090445"/>
          </a:xfrm>
          <a:custGeom>
            <a:avLst/>
            <a:gdLst/>
            <a:ahLst/>
            <a:cxnLst/>
            <a:rect l="l" t="t" r="r" b="b"/>
            <a:pathLst>
              <a:path w="1494668" h="2090445">
                <a:moveTo>
                  <a:pt x="0" y="0"/>
                </a:moveTo>
                <a:lnTo>
                  <a:pt x="1494669" y="0"/>
                </a:lnTo>
                <a:lnTo>
                  <a:pt x="1494669" y="2090445"/>
                </a:lnTo>
                <a:lnTo>
                  <a:pt x="0" y="20904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S"/>
          </a:p>
        </p:txBody>
      </p:sp>
      <p:sp>
        <p:nvSpPr>
          <p:cNvPr id="12" name="Freeform 12"/>
          <p:cNvSpPr/>
          <p:nvPr/>
        </p:nvSpPr>
        <p:spPr>
          <a:xfrm>
            <a:off x="5889825" y="4606472"/>
            <a:ext cx="1923669" cy="2057400"/>
          </a:xfrm>
          <a:custGeom>
            <a:avLst/>
            <a:gdLst/>
            <a:ahLst/>
            <a:cxnLst/>
            <a:rect l="l" t="t" r="r" b="b"/>
            <a:pathLst>
              <a:path w="1923669" h="2057400">
                <a:moveTo>
                  <a:pt x="0" y="0"/>
                </a:moveTo>
                <a:lnTo>
                  <a:pt x="1923669" y="0"/>
                </a:lnTo>
                <a:lnTo>
                  <a:pt x="1923669"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ES"/>
          </a:p>
        </p:txBody>
      </p:sp>
      <p:sp>
        <p:nvSpPr>
          <p:cNvPr id="13" name="Freeform 13"/>
          <p:cNvSpPr/>
          <p:nvPr/>
        </p:nvSpPr>
        <p:spPr>
          <a:xfrm>
            <a:off x="10136975" y="4606472"/>
            <a:ext cx="2057745" cy="1996012"/>
          </a:xfrm>
          <a:custGeom>
            <a:avLst/>
            <a:gdLst/>
            <a:ahLst/>
            <a:cxnLst/>
            <a:rect l="l" t="t" r="r" b="b"/>
            <a:pathLst>
              <a:path w="2057745" h="1996012">
                <a:moveTo>
                  <a:pt x="0" y="0"/>
                </a:moveTo>
                <a:lnTo>
                  <a:pt x="2057744" y="0"/>
                </a:lnTo>
                <a:lnTo>
                  <a:pt x="2057744" y="1996012"/>
                </a:lnTo>
                <a:lnTo>
                  <a:pt x="0" y="199601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ES"/>
          </a:p>
        </p:txBody>
      </p:sp>
      <p:sp>
        <p:nvSpPr>
          <p:cNvPr id="14" name="Freeform 14"/>
          <p:cNvSpPr/>
          <p:nvPr/>
        </p:nvSpPr>
        <p:spPr>
          <a:xfrm>
            <a:off x="14837916" y="4778694"/>
            <a:ext cx="2095359" cy="1712956"/>
          </a:xfrm>
          <a:custGeom>
            <a:avLst/>
            <a:gdLst/>
            <a:ahLst/>
            <a:cxnLst/>
            <a:rect l="l" t="t" r="r" b="b"/>
            <a:pathLst>
              <a:path w="2095359" h="1712956">
                <a:moveTo>
                  <a:pt x="0" y="0"/>
                </a:moveTo>
                <a:lnTo>
                  <a:pt x="2095359" y="0"/>
                </a:lnTo>
                <a:lnTo>
                  <a:pt x="2095359" y="1712956"/>
                </a:lnTo>
                <a:lnTo>
                  <a:pt x="0" y="1712956"/>
                </a:lnTo>
                <a:lnTo>
                  <a:pt x="0" y="0"/>
                </a:lnTo>
                <a:close/>
              </a:path>
            </a:pathLst>
          </a:custGeom>
          <a:blipFill>
            <a:blip r:embed="rId16"/>
            <a:stretch>
              <a:fillRect/>
            </a:stretch>
          </a:blipFill>
        </p:spPr>
        <p:txBody>
          <a:bodyPr/>
          <a:lstStyle/>
          <a:p>
            <a:endParaRPr lang="es-ES"/>
          </a:p>
        </p:txBody>
      </p:sp>
      <p:sp>
        <p:nvSpPr>
          <p:cNvPr id="15" name="TextBox 15"/>
          <p:cNvSpPr txBox="1"/>
          <p:nvPr/>
        </p:nvSpPr>
        <p:spPr>
          <a:xfrm>
            <a:off x="595760" y="7544056"/>
            <a:ext cx="3510249" cy="1571625"/>
          </a:xfrm>
          <a:prstGeom prst="rect">
            <a:avLst/>
          </a:prstGeom>
        </p:spPr>
        <p:txBody>
          <a:bodyPr lIns="0" tIns="0" rIns="0" bIns="0" rtlCol="0" anchor="t">
            <a:spAutoFit/>
          </a:bodyPr>
          <a:lstStyle/>
          <a:p>
            <a:pPr marL="0" lvl="0" indent="0" algn="ctr">
              <a:lnSpc>
                <a:spcPts val="2519"/>
              </a:lnSpc>
            </a:pPr>
            <a:r>
              <a:rPr lang="en-US" sz="2099" spc="62">
                <a:solidFill>
                  <a:srgbClr val="6FB429"/>
                </a:solidFill>
                <a:latin typeface="Nunito 1 Heavy"/>
              </a:rPr>
              <a:t>Se sustituye el foco del producto por el del consumidor, dando prioridad a sus deseos y necesidades. </a:t>
            </a:r>
          </a:p>
        </p:txBody>
      </p:sp>
      <p:sp>
        <p:nvSpPr>
          <p:cNvPr id="16" name="TextBox 16"/>
          <p:cNvSpPr txBox="1"/>
          <p:nvPr/>
        </p:nvSpPr>
        <p:spPr>
          <a:xfrm>
            <a:off x="9410722" y="7600154"/>
            <a:ext cx="3510249" cy="2200275"/>
          </a:xfrm>
          <a:prstGeom prst="rect">
            <a:avLst/>
          </a:prstGeom>
        </p:spPr>
        <p:txBody>
          <a:bodyPr lIns="0" tIns="0" rIns="0" bIns="0" rtlCol="0" anchor="t">
            <a:spAutoFit/>
          </a:bodyPr>
          <a:lstStyle/>
          <a:p>
            <a:pPr marL="0" lvl="0" indent="0" algn="ctr">
              <a:lnSpc>
                <a:spcPts val="2519"/>
              </a:lnSpc>
            </a:pPr>
            <a:r>
              <a:rPr lang="en-US" sz="2099" spc="62">
                <a:solidFill>
                  <a:srgbClr val="6FB429"/>
                </a:solidFill>
                <a:latin typeface="Nunito 1 Heavy"/>
              </a:rPr>
              <a:t>Los hábitos de consumo del usuario influyen en su comercialización, por tanto los canales de distribución deben adaptarse en función de estos. </a:t>
            </a:r>
          </a:p>
        </p:txBody>
      </p:sp>
      <p:sp>
        <p:nvSpPr>
          <p:cNvPr id="17" name="TextBox 17"/>
          <p:cNvSpPr txBox="1"/>
          <p:nvPr/>
        </p:nvSpPr>
        <p:spPr>
          <a:xfrm>
            <a:off x="4777511" y="7442991"/>
            <a:ext cx="3937886" cy="2514600"/>
          </a:xfrm>
          <a:prstGeom prst="rect">
            <a:avLst/>
          </a:prstGeom>
        </p:spPr>
        <p:txBody>
          <a:bodyPr lIns="0" tIns="0" rIns="0" bIns="0" rtlCol="0" anchor="t">
            <a:spAutoFit/>
          </a:bodyPr>
          <a:lstStyle/>
          <a:p>
            <a:pPr marL="0" lvl="0" indent="0" algn="ctr">
              <a:lnSpc>
                <a:spcPts val="2519"/>
              </a:lnSpc>
            </a:pPr>
            <a:r>
              <a:rPr lang="en-US" sz="2099" spc="62">
                <a:solidFill>
                  <a:srgbClr val="6FB429"/>
                </a:solidFill>
                <a:latin typeface="Nunito 1 Heavy"/>
              </a:rPr>
              <a:t>El valor del producto pasa por todas sus fases. Es decir que ya no solo se tienen en cuenta los costes de producción, sino también los de distribución, comercialización o promoción del mismo. </a:t>
            </a:r>
          </a:p>
        </p:txBody>
      </p:sp>
      <p:sp>
        <p:nvSpPr>
          <p:cNvPr id="18" name="TextBox 18"/>
          <p:cNvSpPr txBox="1"/>
          <p:nvPr/>
        </p:nvSpPr>
        <p:spPr>
          <a:xfrm>
            <a:off x="13587722" y="7508418"/>
            <a:ext cx="3510249" cy="2828925"/>
          </a:xfrm>
          <a:prstGeom prst="rect">
            <a:avLst/>
          </a:prstGeom>
        </p:spPr>
        <p:txBody>
          <a:bodyPr lIns="0" tIns="0" rIns="0" bIns="0" rtlCol="0" anchor="t">
            <a:spAutoFit/>
          </a:bodyPr>
          <a:lstStyle/>
          <a:p>
            <a:pPr algn="ctr">
              <a:lnSpc>
                <a:spcPts val="2519"/>
              </a:lnSpc>
            </a:pPr>
            <a:r>
              <a:rPr lang="en-US" sz="2099" spc="62">
                <a:solidFill>
                  <a:srgbClr val="6FB429"/>
                </a:solidFill>
                <a:latin typeface="Nunito 1 Heavy"/>
              </a:rPr>
              <a:t>Las tecnologías digitales y los contenidos en línea tienen un impacto en cómo interactuamos con nuestro público, y su comportamiento puede ayudarnos a adaptar nuestras estrategias de comunicación.</a:t>
            </a:r>
          </a:p>
        </p:txBody>
      </p:sp>
      <p:sp>
        <p:nvSpPr>
          <p:cNvPr id="19" name="TextBox 19"/>
          <p:cNvSpPr txBox="1"/>
          <p:nvPr/>
        </p:nvSpPr>
        <p:spPr>
          <a:xfrm>
            <a:off x="9410722" y="7051218"/>
            <a:ext cx="3510249" cy="285750"/>
          </a:xfrm>
          <a:prstGeom prst="rect">
            <a:avLst/>
          </a:prstGeom>
        </p:spPr>
        <p:txBody>
          <a:bodyPr lIns="0" tIns="0" rIns="0" bIns="0" rtlCol="0" anchor="t">
            <a:spAutoFit/>
          </a:bodyPr>
          <a:lstStyle/>
          <a:p>
            <a:pPr marL="0" lvl="0" indent="0" algn="ctr">
              <a:lnSpc>
                <a:spcPts val="2279"/>
              </a:lnSpc>
              <a:spcBef>
                <a:spcPct val="0"/>
              </a:spcBef>
            </a:pPr>
            <a:r>
              <a:rPr lang="en-US" sz="1899">
                <a:solidFill>
                  <a:srgbClr val="191A92"/>
                </a:solidFill>
                <a:latin typeface="Nunito 1 Ultra-Bold"/>
              </a:rPr>
              <a:t>CONVENIENCIA</a:t>
            </a:r>
          </a:p>
        </p:txBody>
      </p:sp>
      <p:sp>
        <p:nvSpPr>
          <p:cNvPr id="20" name="TextBox 20"/>
          <p:cNvSpPr txBox="1"/>
          <p:nvPr/>
        </p:nvSpPr>
        <p:spPr>
          <a:xfrm>
            <a:off x="595760" y="7051218"/>
            <a:ext cx="3510249" cy="285750"/>
          </a:xfrm>
          <a:prstGeom prst="rect">
            <a:avLst/>
          </a:prstGeom>
        </p:spPr>
        <p:txBody>
          <a:bodyPr lIns="0" tIns="0" rIns="0" bIns="0" rtlCol="0" anchor="t">
            <a:spAutoFit/>
          </a:bodyPr>
          <a:lstStyle/>
          <a:p>
            <a:pPr marL="0" lvl="0" indent="0" algn="ctr">
              <a:lnSpc>
                <a:spcPts val="2279"/>
              </a:lnSpc>
              <a:spcBef>
                <a:spcPct val="0"/>
              </a:spcBef>
            </a:pPr>
            <a:r>
              <a:rPr lang="en-US" sz="1899">
                <a:solidFill>
                  <a:srgbClr val="191A92"/>
                </a:solidFill>
                <a:latin typeface="Nunito 1 Ultra-Bold"/>
              </a:rPr>
              <a:t>CONSUMIDOR</a:t>
            </a:r>
          </a:p>
        </p:txBody>
      </p:sp>
      <p:sp>
        <p:nvSpPr>
          <p:cNvPr id="21" name="TextBox 21"/>
          <p:cNvSpPr txBox="1"/>
          <p:nvPr/>
        </p:nvSpPr>
        <p:spPr>
          <a:xfrm>
            <a:off x="13629573" y="7051218"/>
            <a:ext cx="3510249" cy="285750"/>
          </a:xfrm>
          <a:prstGeom prst="rect">
            <a:avLst/>
          </a:prstGeom>
        </p:spPr>
        <p:txBody>
          <a:bodyPr lIns="0" tIns="0" rIns="0" bIns="0" rtlCol="0" anchor="t">
            <a:spAutoFit/>
          </a:bodyPr>
          <a:lstStyle/>
          <a:p>
            <a:pPr marL="0" lvl="0" indent="0" algn="ctr">
              <a:lnSpc>
                <a:spcPts val="2279"/>
              </a:lnSpc>
              <a:spcBef>
                <a:spcPct val="0"/>
              </a:spcBef>
            </a:pPr>
            <a:r>
              <a:rPr lang="en-US" sz="1899">
                <a:solidFill>
                  <a:srgbClr val="191A92"/>
                </a:solidFill>
                <a:latin typeface="Nunito 1 Ultra-Bold"/>
              </a:rPr>
              <a:t>COMUNICACIÓN</a:t>
            </a:r>
          </a:p>
        </p:txBody>
      </p:sp>
      <p:sp>
        <p:nvSpPr>
          <p:cNvPr id="22" name="TextBox 22"/>
          <p:cNvSpPr txBox="1"/>
          <p:nvPr/>
        </p:nvSpPr>
        <p:spPr>
          <a:xfrm>
            <a:off x="5096534" y="7051218"/>
            <a:ext cx="3510249" cy="285750"/>
          </a:xfrm>
          <a:prstGeom prst="rect">
            <a:avLst/>
          </a:prstGeom>
        </p:spPr>
        <p:txBody>
          <a:bodyPr lIns="0" tIns="0" rIns="0" bIns="0" rtlCol="0" anchor="t">
            <a:spAutoFit/>
          </a:bodyPr>
          <a:lstStyle/>
          <a:p>
            <a:pPr marL="0" lvl="0" indent="0" algn="ctr">
              <a:lnSpc>
                <a:spcPts val="2279"/>
              </a:lnSpc>
              <a:spcBef>
                <a:spcPct val="0"/>
              </a:spcBef>
            </a:pPr>
            <a:r>
              <a:rPr lang="en-US" sz="1899">
                <a:solidFill>
                  <a:srgbClr val="191A92"/>
                </a:solidFill>
                <a:latin typeface="Nunito 1 Ultra-Bold"/>
              </a:rPr>
              <a:t>COSTE</a:t>
            </a:r>
          </a:p>
        </p:txBody>
      </p:sp>
      <p:sp>
        <p:nvSpPr>
          <p:cNvPr id="23" name="TextBox 23"/>
          <p:cNvSpPr txBox="1"/>
          <p:nvPr/>
        </p:nvSpPr>
        <p:spPr>
          <a:xfrm>
            <a:off x="268457" y="156339"/>
            <a:ext cx="7120793" cy="3686175"/>
          </a:xfrm>
          <a:prstGeom prst="rect">
            <a:avLst/>
          </a:prstGeom>
        </p:spPr>
        <p:txBody>
          <a:bodyPr lIns="0" tIns="0" rIns="0" bIns="0" rtlCol="0" anchor="t">
            <a:spAutoFit/>
          </a:bodyPr>
          <a:lstStyle/>
          <a:p>
            <a:pPr marL="0" lvl="0" indent="0" algn="l">
              <a:lnSpc>
                <a:spcPts val="9738"/>
              </a:lnSpc>
              <a:spcBef>
                <a:spcPct val="0"/>
              </a:spcBef>
            </a:pPr>
            <a:r>
              <a:rPr lang="en-US" sz="8115">
                <a:solidFill>
                  <a:srgbClr val="383ABB"/>
                </a:solidFill>
                <a:latin typeface="Nunito 1 Bold"/>
              </a:rPr>
              <a:t>¿Cuáles son las 4Cs del MK digital?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TextBox 3"/>
          <p:cNvSpPr txBox="1"/>
          <p:nvPr/>
        </p:nvSpPr>
        <p:spPr>
          <a:xfrm>
            <a:off x="3662502" y="1177178"/>
            <a:ext cx="10962997" cy="5204461"/>
          </a:xfrm>
          <a:prstGeom prst="rect">
            <a:avLst/>
          </a:prstGeom>
        </p:spPr>
        <p:txBody>
          <a:bodyPr lIns="0" tIns="0" rIns="0" bIns="0" rtlCol="0" anchor="t">
            <a:spAutoFit/>
          </a:bodyPr>
          <a:lstStyle/>
          <a:p>
            <a:pPr marL="0" lvl="0" indent="0" algn="ctr">
              <a:lnSpc>
                <a:spcPts val="4184"/>
              </a:lnSpc>
            </a:pPr>
            <a:r>
              <a:rPr lang="en-US" sz="2699" u="none" strike="noStrike">
                <a:solidFill>
                  <a:srgbClr val="383ABB"/>
                </a:solidFill>
                <a:latin typeface="Nunito 1 Bold"/>
              </a:rPr>
              <a:t>La evolución del mercado digital ha llevado a una redefinición del marketing mix tradicional. Hoy en día, la comunicación es mucho más interactiva y bidireccional gracias a la inmediatez en el consumo de información y la facilidad de interacción. Los usuarios ya no son meros consumidores o espectadores, sino que se han convertido en 'prosumidores' capaces de generar sus propios contenidos y opiniones sobre los mismos. Como resultado, las empresas deben adaptarse a esta nueva realidad y adoptar estrategias de marketing más dinámicas e innovadoras para involucrar a sus audiencias en la creación de sus productos y servicios.</a:t>
            </a:r>
          </a:p>
        </p:txBody>
      </p:sp>
      <p:sp>
        <p:nvSpPr>
          <p:cNvPr id="4" name="Freeform 4"/>
          <p:cNvSpPr/>
          <p:nvPr/>
        </p:nvSpPr>
        <p:spPr>
          <a:xfrm>
            <a:off x="-1110147" y="2044033"/>
            <a:ext cx="2768904" cy="2768904"/>
          </a:xfrm>
          <a:custGeom>
            <a:avLst/>
            <a:gdLst/>
            <a:ahLst/>
            <a:cxnLst/>
            <a:rect l="l" t="t" r="r" b="b"/>
            <a:pathLst>
              <a:path w="2768904" h="2768904">
                <a:moveTo>
                  <a:pt x="0" y="0"/>
                </a:moveTo>
                <a:lnTo>
                  <a:pt x="2768904" y="0"/>
                </a:lnTo>
                <a:lnTo>
                  <a:pt x="2768904" y="2768904"/>
                </a:lnTo>
                <a:lnTo>
                  <a:pt x="0" y="2768904"/>
                </a:lnTo>
                <a:lnTo>
                  <a:pt x="0" y="0"/>
                </a:lnTo>
                <a:close/>
              </a:path>
            </a:pathLst>
          </a:custGeom>
          <a:blipFill>
            <a:blip r:embed="rId3"/>
            <a:stretch>
              <a:fillRect/>
            </a:stretch>
          </a:blipFill>
        </p:spPr>
        <p:txBody>
          <a:bodyPr/>
          <a:lstStyle/>
          <a:p>
            <a:endParaRPr lang="es-ES"/>
          </a:p>
        </p:txBody>
      </p:sp>
      <p:sp>
        <p:nvSpPr>
          <p:cNvPr id="5" name="Freeform 5"/>
          <p:cNvSpPr/>
          <p:nvPr/>
        </p:nvSpPr>
        <p:spPr>
          <a:xfrm rot="1645162">
            <a:off x="16040031" y="1930544"/>
            <a:ext cx="2595182" cy="2995881"/>
          </a:xfrm>
          <a:custGeom>
            <a:avLst/>
            <a:gdLst/>
            <a:ahLst/>
            <a:cxnLst/>
            <a:rect l="l" t="t" r="r" b="b"/>
            <a:pathLst>
              <a:path w="2595182" h="2995881">
                <a:moveTo>
                  <a:pt x="0" y="0"/>
                </a:moveTo>
                <a:lnTo>
                  <a:pt x="2595181" y="0"/>
                </a:lnTo>
                <a:lnTo>
                  <a:pt x="2595181" y="2995881"/>
                </a:lnTo>
                <a:lnTo>
                  <a:pt x="0" y="2995881"/>
                </a:lnTo>
                <a:lnTo>
                  <a:pt x="0" y="0"/>
                </a:lnTo>
                <a:close/>
              </a:path>
            </a:pathLst>
          </a:custGeom>
          <a:blipFill>
            <a:blip r:embed="rId4"/>
            <a:stretch>
              <a:fillRect/>
            </a:stretch>
          </a:blipFill>
        </p:spPr>
        <p:txBody>
          <a:bodyPr/>
          <a:lstStyle/>
          <a:p>
            <a:endParaRPr lang="es-ES"/>
          </a:p>
        </p:txBody>
      </p:sp>
      <p:grpSp>
        <p:nvGrpSpPr>
          <p:cNvPr id="6" name="Group 6"/>
          <p:cNvGrpSpPr/>
          <p:nvPr/>
        </p:nvGrpSpPr>
        <p:grpSpPr>
          <a:xfrm>
            <a:off x="950378" y="6645730"/>
            <a:ext cx="16387243" cy="5225140"/>
            <a:chOff x="0" y="0"/>
            <a:chExt cx="21849658" cy="6966854"/>
          </a:xfrm>
        </p:grpSpPr>
        <p:sp>
          <p:nvSpPr>
            <p:cNvPr id="7" name="Freeform 7"/>
            <p:cNvSpPr/>
            <p:nvPr/>
          </p:nvSpPr>
          <p:spPr>
            <a:xfrm>
              <a:off x="21130429" y="3672321"/>
              <a:ext cx="719228" cy="718329"/>
            </a:xfrm>
            <a:custGeom>
              <a:avLst/>
              <a:gdLst/>
              <a:ahLst/>
              <a:cxnLst/>
              <a:rect l="l" t="t" r="r" b="b"/>
              <a:pathLst>
                <a:path w="719228" h="718329">
                  <a:moveTo>
                    <a:pt x="0" y="0"/>
                  </a:moveTo>
                  <a:lnTo>
                    <a:pt x="719229" y="0"/>
                  </a:lnTo>
                  <a:lnTo>
                    <a:pt x="719229" y="718329"/>
                  </a:lnTo>
                  <a:lnTo>
                    <a:pt x="0" y="718329"/>
                  </a:lnTo>
                  <a:lnTo>
                    <a:pt x="0" y="0"/>
                  </a:lnTo>
                  <a:close/>
                </a:path>
              </a:pathLst>
            </a:custGeom>
            <a:blipFill>
              <a:blip r:embed="rId5"/>
              <a:stretch>
                <a:fillRect/>
              </a:stretch>
            </a:blipFill>
          </p:spPr>
          <p:txBody>
            <a:bodyPr/>
            <a:lstStyle/>
            <a:p>
              <a:endParaRPr lang="es-ES"/>
            </a:p>
          </p:txBody>
        </p:sp>
        <p:sp>
          <p:nvSpPr>
            <p:cNvPr id="8" name="Freeform 8"/>
            <p:cNvSpPr/>
            <p:nvPr/>
          </p:nvSpPr>
          <p:spPr>
            <a:xfrm>
              <a:off x="1361792" y="550146"/>
              <a:ext cx="693548" cy="692681"/>
            </a:xfrm>
            <a:custGeom>
              <a:avLst/>
              <a:gdLst/>
              <a:ahLst/>
              <a:cxnLst/>
              <a:rect l="l" t="t" r="r" b="b"/>
              <a:pathLst>
                <a:path w="693548" h="692681">
                  <a:moveTo>
                    <a:pt x="0" y="0"/>
                  </a:moveTo>
                  <a:lnTo>
                    <a:pt x="693548" y="0"/>
                  </a:lnTo>
                  <a:lnTo>
                    <a:pt x="693548" y="692681"/>
                  </a:lnTo>
                  <a:lnTo>
                    <a:pt x="0" y="692681"/>
                  </a:lnTo>
                  <a:lnTo>
                    <a:pt x="0" y="0"/>
                  </a:lnTo>
                  <a:close/>
                </a:path>
              </a:pathLst>
            </a:custGeom>
            <a:blipFill>
              <a:blip r:embed="rId5"/>
              <a:stretch>
                <a:fillRect/>
              </a:stretch>
            </a:blipFill>
          </p:spPr>
          <p:txBody>
            <a:bodyPr/>
            <a:lstStyle/>
            <a:p>
              <a:endParaRPr lang="es-ES"/>
            </a:p>
          </p:txBody>
        </p:sp>
        <p:sp>
          <p:nvSpPr>
            <p:cNvPr id="9" name="Freeform 9"/>
            <p:cNvSpPr/>
            <p:nvPr/>
          </p:nvSpPr>
          <p:spPr>
            <a:xfrm>
              <a:off x="0" y="3759617"/>
              <a:ext cx="679627" cy="678778"/>
            </a:xfrm>
            <a:custGeom>
              <a:avLst/>
              <a:gdLst/>
              <a:ahLst/>
              <a:cxnLst/>
              <a:rect l="l" t="t" r="r" b="b"/>
              <a:pathLst>
                <a:path w="679627" h="678778">
                  <a:moveTo>
                    <a:pt x="0" y="0"/>
                  </a:moveTo>
                  <a:lnTo>
                    <a:pt x="679627" y="0"/>
                  </a:lnTo>
                  <a:lnTo>
                    <a:pt x="679627" y="678778"/>
                  </a:lnTo>
                  <a:lnTo>
                    <a:pt x="0" y="678778"/>
                  </a:lnTo>
                  <a:lnTo>
                    <a:pt x="0" y="0"/>
                  </a:lnTo>
                  <a:close/>
                </a:path>
              </a:pathLst>
            </a:custGeom>
            <a:blipFill>
              <a:blip r:embed="rId6"/>
              <a:stretch>
                <a:fillRect/>
              </a:stretch>
            </a:blipFill>
            <a:ln cap="sq">
              <a:noFill/>
              <a:prstDash val="solid"/>
              <a:miter/>
            </a:ln>
          </p:spPr>
          <p:txBody>
            <a:bodyPr/>
            <a:lstStyle/>
            <a:p>
              <a:endParaRPr lang="es-ES"/>
            </a:p>
          </p:txBody>
        </p:sp>
        <p:sp>
          <p:nvSpPr>
            <p:cNvPr id="10" name="Freeform 10"/>
            <p:cNvSpPr/>
            <p:nvPr/>
          </p:nvSpPr>
          <p:spPr>
            <a:xfrm>
              <a:off x="3995538" y="2454809"/>
              <a:ext cx="637700" cy="636903"/>
            </a:xfrm>
            <a:custGeom>
              <a:avLst/>
              <a:gdLst/>
              <a:ahLst/>
              <a:cxnLst/>
              <a:rect l="l" t="t" r="r" b="b"/>
              <a:pathLst>
                <a:path w="637700" h="636903">
                  <a:moveTo>
                    <a:pt x="0" y="0"/>
                  </a:moveTo>
                  <a:lnTo>
                    <a:pt x="637700" y="0"/>
                  </a:lnTo>
                  <a:lnTo>
                    <a:pt x="637700" y="636903"/>
                  </a:lnTo>
                  <a:lnTo>
                    <a:pt x="0" y="636903"/>
                  </a:lnTo>
                  <a:lnTo>
                    <a:pt x="0" y="0"/>
                  </a:lnTo>
                  <a:close/>
                </a:path>
              </a:pathLst>
            </a:custGeom>
            <a:blipFill>
              <a:blip r:embed="rId7"/>
              <a:stretch>
                <a:fillRect/>
              </a:stretch>
            </a:blipFill>
          </p:spPr>
          <p:txBody>
            <a:bodyPr/>
            <a:lstStyle/>
            <a:p>
              <a:endParaRPr lang="es-ES"/>
            </a:p>
          </p:txBody>
        </p:sp>
        <p:sp>
          <p:nvSpPr>
            <p:cNvPr id="11" name="Freeform 11"/>
            <p:cNvSpPr/>
            <p:nvPr/>
          </p:nvSpPr>
          <p:spPr>
            <a:xfrm>
              <a:off x="16710445" y="3011836"/>
              <a:ext cx="661312" cy="660485"/>
            </a:xfrm>
            <a:custGeom>
              <a:avLst/>
              <a:gdLst/>
              <a:ahLst/>
              <a:cxnLst/>
              <a:rect l="l" t="t" r="r" b="b"/>
              <a:pathLst>
                <a:path w="661312" h="660485">
                  <a:moveTo>
                    <a:pt x="0" y="0"/>
                  </a:moveTo>
                  <a:lnTo>
                    <a:pt x="661312" y="0"/>
                  </a:lnTo>
                  <a:lnTo>
                    <a:pt x="661312" y="660485"/>
                  </a:lnTo>
                  <a:lnTo>
                    <a:pt x="0" y="660485"/>
                  </a:lnTo>
                  <a:lnTo>
                    <a:pt x="0" y="0"/>
                  </a:lnTo>
                  <a:close/>
                </a:path>
              </a:pathLst>
            </a:custGeom>
            <a:blipFill>
              <a:blip r:embed="rId7"/>
              <a:stretch>
                <a:fillRect/>
              </a:stretch>
            </a:blipFill>
          </p:spPr>
          <p:txBody>
            <a:bodyPr/>
            <a:lstStyle/>
            <a:p>
              <a:endParaRPr lang="es-ES"/>
            </a:p>
          </p:txBody>
        </p:sp>
        <p:sp>
          <p:nvSpPr>
            <p:cNvPr id="12" name="Freeform 12"/>
            <p:cNvSpPr/>
            <p:nvPr/>
          </p:nvSpPr>
          <p:spPr>
            <a:xfrm>
              <a:off x="21210470" y="518969"/>
              <a:ext cx="559148" cy="558449"/>
            </a:xfrm>
            <a:custGeom>
              <a:avLst/>
              <a:gdLst/>
              <a:ahLst/>
              <a:cxnLst/>
              <a:rect l="l" t="t" r="r" b="b"/>
              <a:pathLst>
                <a:path w="559148" h="558449">
                  <a:moveTo>
                    <a:pt x="0" y="0"/>
                  </a:moveTo>
                  <a:lnTo>
                    <a:pt x="559148" y="0"/>
                  </a:lnTo>
                  <a:lnTo>
                    <a:pt x="559148" y="558449"/>
                  </a:lnTo>
                  <a:lnTo>
                    <a:pt x="0" y="558449"/>
                  </a:lnTo>
                  <a:lnTo>
                    <a:pt x="0" y="0"/>
                  </a:lnTo>
                  <a:close/>
                </a:path>
              </a:pathLst>
            </a:custGeom>
            <a:blipFill>
              <a:blip r:embed="rId8"/>
              <a:stretch>
                <a:fillRect/>
              </a:stretch>
            </a:blipFill>
          </p:spPr>
          <p:txBody>
            <a:bodyPr/>
            <a:lstStyle/>
            <a:p>
              <a:endParaRPr lang="es-ES"/>
            </a:p>
          </p:txBody>
        </p:sp>
        <p:sp>
          <p:nvSpPr>
            <p:cNvPr id="13" name="Freeform 13"/>
            <p:cNvSpPr/>
            <p:nvPr/>
          </p:nvSpPr>
          <p:spPr>
            <a:xfrm>
              <a:off x="6535883" y="0"/>
              <a:ext cx="7928141" cy="6966854"/>
            </a:xfrm>
            <a:custGeom>
              <a:avLst/>
              <a:gdLst/>
              <a:ahLst/>
              <a:cxnLst/>
              <a:rect l="l" t="t" r="r" b="b"/>
              <a:pathLst>
                <a:path w="7928141" h="6966854">
                  <a:moveTo>
                    <a:pt x="0" y="0"/>
                  </a:moveTo>
                  <a:lnTo>
                    <a:pt x="7928141" y="0"/>
                  </a:lnTo>
                  <a:lnTo>
                    <a:pt x="7928141" y="6966854"/>
                  </a:lnTo>
                  <a:lnTo>
                    <a:pt x="0" y="6966854"/>
                  </a:lnTo>
                  <a:lnTo>
                    <a:pt x="0" y="0"/>
                  </a:lnTo>
                  <a:close/>
                </a:path>
              </a:pathLst>
            </a:custGeom>
            <a:blipFill>
              <a:blip r:embed="rId9"/>
              <a:stretch>
                <a:fillRect/>
              </a:stretch>
            </a:blipFill>
          </p:spPr>
          <p:txBody>
            <a:bodyPr/>
            <a:lstStyle/>
            <a:p>
              <a:endParaRPr lang="es-E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737952" y="1861025"/>
            <a:ext cx="2487560" cy="1474684"/>
          </a:xfrm>
          <a:custGeom>
            <a:avLst/>
            <a:gdLst/>
            <a:ahLst/>
            <a:cxnLst/>
            <a:rect l="l" t="t" r="r" b="b"/>
            <a:pathLst>
              <a:path w="2487560" h="1474684">
                <a:moveTo>
                  <a:pt x="0" y="0"/>
                </a:moveTo>
                <a:lnTo>
                  <a:pt x="2487560" y="0"/>
                </a:lnTo>
                <a:lnTo>
                  <a:pt x="2487560" y="1474684"/>
                </a:lnTo>
                <a:lnTo>
                  <a:pt x="0" y="1474684"/>
                </a:lnTo>
                <a:lnTo>
                  <a:pt x="0" y="0"/>
                </a:lnTo>
                <a:close/>
              </a:path>
            </a:pathLst>
          </a:custGeom>
          <a:blipFill>
            <a:blip r:embed="rId3"/>
            <a:stretch>
              <a:fillRect l="-9550" b="-10363"/>
            </a:stretch>
          </a:blipFill>
        </p:spPr>
        <p:txBody>
          <a:bodyPr/>
          <a:lstStyle/>
          <a:p>
            <a:endParaRPr lang="es-ES"/>
          </a:p>
        </p:txBody>
      </p:sp>
      <p:sp>
        <p:nvSpPr>
          <p:cNvPr id="4" name="Freeform 4"/>
          <p:cNvSpPr/>
          <p:nvPr/>
        </p:nvSpPr>
        <p:spPr>
          <a:xfrm>
            <a:off x="5580361" y="1861025"/>
            <a:ext cx="2373875" cy="1474684"/>
          </a:xfrm>
          <a:custGeom>
            <a:avLst/>
            <a:gdLst/>
            <a:ahLst/>
            <a:cxnLst/>
            <a:rect l="l" t="t" r="r" b="b"/>
            <a:pathLst>
              <a:path w="2373875" h="1474684">
                <a:moveTo>
                  <a:pt x="0" y="0"/>
                </a:moveTo>
                <a:lnTo>
                  <a:pt x="2373875" y="0"/>
                </a:lnTo>
                <a:lnTo>
                  <a:pt x="2373875" y="1474684"/>
                </a:lnTo>
                <a:lnTo>
                  <a:pt x="0" y="1474684"/>
                </a:lnTo>
                <a:lnTo>
                  <a:pt x="0" y="0"/>
                </a:lnTo>
                <a:close/>
              </a:path>
            </a:pathLst>
          </a:custGeom>
          <a:blipFill>
            <a:blip r:embed="rId4"/>
            <a:stretch>
              <a:fillRect t="-3525" r="-10647" b="-48661"/>
            </a:stretch>
          </a:blipFill>
        </p:spPr>
        <p:txBody>
          <a:bodyPr/>
          <a:lstStyle/>
          <a:p>
            <a:endParaRPr lang="es-ES"/>
          </a:p>
        </p:txBody>
      </p:sp>
      <p:sp>
        <p:nvSpPr>
          <p:cNvPr id="5" name="Freeform 5"/>
          <p:cNvSpPr/>
          <p:nvPr/>
        </p:nvSpPr>
        <p:spPr>
          <a:xfrm>
            <a:off x="10306911" y="1861025"/>
            <a:ext cx="1891865" cy="1474684"/>
          </a:xfrm>
          <a:custGeom>
            <a:avLst/>
            <a:gdLst/>
            <a:ahLst/>
            <a:cxnLst/>
            <a:rect l="l" t="t" r="r" b="b"/>
            <a:pathLst>
              <a:path w="1891865" h="1474684">
                <a:moveTo>
                  <a:pt x="0" y="0"/>
                </a:moveTo>
                <a:lnTo>
                  <a:pt x="1891865" y="0"/>
                </a:lnTo>
                <a:lnTo>
                  <a:pt x="1891865" y="1474684"/>
                </a:lnTo>
                <a:lnTo>
                  <a:pt x="0" y="1474684"/>
                </a:lnTo>
                <a:lnTo>
                  <a:pt x="0" y="0"/>
                </a:lnTo>
                <a:close/>
              </a:path>
            </a:pathLst>
          </a:custGeom>
          <a:blipFill>
            <a:blip r:embed="rId5"/>
            <a:stretch>
              <a:fillRect b="-31665"/>
            </a:stretch>
          </a:blipFill>
        </p:spPr>
        <p:txBody>
          <a:bodyPr/>
          <a:lstStyle/>
          <a:p>
            <a:endParaRPr lang="es-ES"/>
          </a:p>
        </p:txBody>
      </p:sp>
      <p:sp>
        <p:nvSpPr>
          <p:cNvPr id="6" name="Freeform 6"/>
          <p:cNvSpPr/>
          <p:nvPr/>
        </p:nvSpPr>
        <p:spPr>
          <a:xfrm>
            <a:off x="14551451" y="1861025"/>
            <a:ext cx="2377923" cy="1474684"/>
          </a:xfrm>
          <a:custGeom>
            <a:avLst/>
            <a:gdLst/>
            <a:ahLst/>
            <a:cxnLst/>
            <a:rect l="l" t="t" r="r" b="b"/>
            <a:pathLst>
              <a:path w="2377923" h="1474684">
                <a:moveTo>
                  <a:pt x="0" y="0"/>
                </a:moveTo>
                <a:lnTo>
                  <a:pt x="2377923" y="0"/>
                </a:lnTo>
                <a:lnTo>
                  <a:pt x="2377923" y="1474684"/>
                </a:lnTo>
                <a:lnTo>
                  <a:pt x="0" y="1474684"/>
                </a:lnTo>
                <a:lnTo>
                  <a:pt x="0" y="0"/>
                </a:lnTo>
                <a:close/>
              </a:path>
            </a:pathLst>
          </a:custGeom>
          <a:blipFill>
            <a:blip r:embed="rId6"/>
            <a:stretch>
              <a:fillRect t="-1850" r="-11989" b="-1850"/>
            </a:stretch>
          </a:blipFill>
        </p:spPr>
        <p:txBody>
          <a:bodyPr/>
          <a:lstStyle/>
          <a:p>
            <a:endParaRPr lang="es-ES"/>
          </a:p>
        </p:txBody>
      </p:sp>
      <p:sp>
        <p:nvSpPr>
          <p:cNvPr id="7" name="TextBox 7"/>
          <p:cNvSpPr txBox="1"/>
          <p:nvPr/>
        </p:nvSpPr>
        <p:spPr>
          <a:xfrm>
            <a:off x="90274" y="4393464"/>
            <a:ext cx="4381500" cy="272229"/>
          </a:xfrm>
          <a:prstGeom prst="rect">
            <a:avLst/>
          </a:prstGeom>
        </p:spPr>
        <p:txBody>
          <a:bodyPr lIns="0" tIns="0" rIns="0" bIns="0" rtlCol="0" anchor="t">
            <a:spAutoFit/>
          </a:bodyPr>
          <a:lstStyle/>
          <a:p>
            <a:pPr marL="0" lvl="0" indent="0" algn="ctr">
              <a:lnSpc>
                <a:spcPts val="1531"/>
              </a:lnSpc>
              <a:spcBef>
                <a:spcPct val="0"/>
              </a:spcBef>
            </a:pPr>
            <a:r>
              <a:rPr lang="en-US" sz="3062">
                <a:solidFill>
                  <a:srgbClr val="383ABB"/>
                </a:solidFill>
                <a:latin typeface="Nunito 1 Ultra-Bold"/>
              </a:rPr>
              <a:t>PERSONALIZACIÓN</a:t>
            </a:r>
          </a:p>
        </p:txBody>
      </p:sp>
      <p:sp>
        <p:nvSpPr>
          <p:cNvPr id="8" name="TextBox 8"/>
          <p:cNvSpPr txBox="1"/>
          <p:nvPr/>
        </p:nvSpPr>
        <p:spPr>
          <a:xfrm>
            <a:off x="0" y="5376119"/>
            <a:ext cx="4381500" cy="245427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383ABB"/>
                </a:solidFill>
                <a:latin typeface="Nunito 1 Bold"/>
              </a:rPr>
              <a:t>Conocer el comportamiento del usuario es fundamental para personalizar los mensajes de comunicación y publicidad. La escucha activa de las opiniones de los usuarios digitales permite esta personalización.</a:t>
            </a:r>
          </a:p>
        </p:txBody>
      </p:sp>
      <p:sp>
        <p:nvSpPr>
          <p:cNvPr id="9" name="TextBox 9"/>
          <p:cNvSpPr txBox="1"/>
          <p:nvPr/>
        </p:nvSpPr>
        <p:spPr>
          <a:xfrm>
            <a:off x="4762500" y="5376119"/>
            <a:ext cx="4381500" cy="3863975"/>
          </a:xfrm>
          <a:prstGeom prst="rect">
            <a:avLst/>
          </a:prstGeom>
        </p:spPr>
        <p:txBody>
          <a:bodyPr lIns="0" tIns="0" rIns="0" bIns="0" rtlCol="0" anchor="t">
            <a:spAutoFit/>
          </a:bodyPr>
          <a:lstStyle/>
          <a:p>
            <a:pPr algn="ctr">
              <a:lnSpc>
                <a:spcPts val="2800"/>
              </a:lnSpc>
            </a:pPr>
            <a:r>
              <a:rPr lang="en-US" sz="2000">
                <a:solidFill>
                  <a:srgbClr val="383ABB"/>
                </a:solidFill>
                <a:latin typeface="Nunito 1 Bold"/>
              </a:rPr>
              <a:t>La creación de comunidades participativas es fundamental. El uso de las redes sociales y plataformas digitales son algunas de las herramientas más adecuadas para agrupar a los usuarios interesados en nuestra marca, empresa o producto. Ahora bien, la participación no solo debe ser digital, también offline.</a:t>
            </a:r>
          </a:p>
          <a:p>
            <a:pPr marL="0" lvl="0" indent="0" algn="ctr">
              <a:lnSpc>
                <a:spcPts val="2800"/>
              </a:lnSpc>
              <a:spcBef>
                <a:spcPct val="0"/>
              </a:spcBef>
            </a:pPr>
            <a:endParaRPr lang="en-US" sz="2000">
              <a:solidFill>
                <a:srgbClr val="383ABB"/>
              </a:solidFill>
              <a:latin typeface="Nunito 1 Bold"/>
            </a:endParaRPr>
          </a:p>
        </p:txBody>
      </p:sp>
      <p:sp>
        <p:nvSpPr>
          <p:cNvPr id="10" name="TextBox 10"/>
          <p:cNvSpPr txBox="1"/>
          <p:nvPr/>
        </p:nvSpPr>
        <p:spPr>
          <a:xfrm>
            <a:off x="4576549" y="4393464"/>
            <a:ext cx="4381500" cy="272229"/>
          </a:xfrm>
          <a:prstGeom prst="rect">
            <a:avLst/>
          </a:prstGeom>
        </p:spPr>
        <p:txBody>
          <a:bodyPr lIns="0" tIns="0" rIns="0" bIns="0" rtlCol="0" anchor="t">
            <a:spAutoFit/>
          </a:bodyPr>
          <a:lstStyle/>
          <a:p>
            <a:pPr marL="0" lvl="0" indent="0" algn="ctr">
              <a:lnSpc>
                <a:spcPts val="1531"/>
              </a:lnSpc>
              <a:spcBef>
                <a:spcPct val="0"/>
              </a:spcBef>
            </a:pPr>
            <a:r>
              <a:rPr lang="en-US" sz="3062">
                <a:solidFill>
                  <a:srgbClr val="383ABB"/>
                </a:solidFill>
                <a:latin typeface="Nunito 1 Ultra-Bold"/>
              </a:rPr>
              <a:t>PARTICIPACIÓN</a:t>
            </a:r>
          </a:p>
        </p:txBody>
      </p:sp>
      <p:sp>
        <p:nvSpPr>
          <p:cNvPr id="11" name="TextBox 11"/>
          <p:cNvSpPr txBox="1"/>
          <p:nvPr/>
        </p:nvSpPr>
        <p:spPr>
          <a:xfrm>
            <a:off x="13443594" y="4250589"/>
            <a:ext cx="4781550" cy="792155"/>
          </a:xfrm>
          <a:prstGeom prst="rect">
            <a:avLst/>
          </a:prstGeom>
        </p:spPr>
        <p:txBody>
          <a:bodyPr lIns="0" tIns="0" rIns="0" bIns="0" rtlCol="0" anchor="t">
            <a:spAutoFit/>
          </a:bodyPr>
          <a:lstStyle/>
          <a:p>
            <a:pPr marL="0" lvl="0" indent="0" algn="ctr">
              <a:lnSpc>
                <a:spcPts val="3062"/>
              </a:lnSpc>
            </a:pPr>
            <a:r>
              <a:rPr lang="en-US" sz="3062">
                <a:solidFill>
                  <a:srgbClr val="383ABB"/>
                </a:solidFill>
                <a:latin typeface="Nunito 1 Ultra-Bold"/>
              </a:rPr>
              <a:t>PREDICCIÓN O PREDICTIVE MODELLING</a:t>
            </a:r>
          </a:p>
        </p:txBody>
      </p:sp>
      <p:sp>
        <p:nvSpPr>
          <p:cNvPr id="12" name="TextBox 12"/>
          <p:cNvSpPr txBox="1"/>
          <p:nvPr/>
        </p:nvSpPr>
        <p:spPr>
          <a:xfrm>
            <a:off x="14195586" y="5376119"/>
            <a:ext cx="4092414" cy="28067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383ABB"/>
                </a:solidFill>
                <a:latin typeface="Nunito 1 Bold"/>
              </a:rPr>
              <a:t>Es fundamental medir y analizar las acciones en línea para prever el comportamiento de los consumidores y adaptar campañas, servicios y productos a sus expectativas. La información obtenida permite aprender y actuar de manera más efectiva.</a:t>
            </a:r>
          </a:p>
        </p:txBody>
      </p:sp>
      <p:sp>
        <p:nvSpPr>
          <p:cNvPr id="13" name="TextBox 13"/>
          <p:cNvSpPr txBox="1"/>
          <p:nvPr/>
        </p:nvSpPr>
        <p:spPr>
          <a:xfrm>
            <a:off x="3014324" y="264408"/>
            <a:ext cx="12259352" cy="1228725"/>
          </a:xfrm>
          <a:prstGeom prst="rect">
            <a:avLst/>
          </a:prstGeom>
        </p:spPr>
        <p:txBody>
          <a:bodyPr lIns="0" tIns="0" rIns="0" bIns="0" rtlCol="0" anchor="t">
            <a:spAutoFit/>
          </a:bodyPr>
          <a:lstStyle/>
          <a:p>
            <a:pPr marL="0" lvl="0" indent="0" algn="ctr">
              <a:lnSpc>
                <a:spcPts val="9738"/>
              </a:lnSpc>
              <a:spcBef>
                <a:spcPct val="0"/>
              </a:spcBef>
            </a:pPr>
            <a:r>
              <a:rPr lang="en-US" sz="8115">
                <a:solidFill>
                  <a:srgbClr val="383ABB"/>
                </a:solidFill>
                <a:latin typeface="Nunito 1 Heavy"/>
              </a:rPr>
              <a:t>4 Ps DEL MK DIGITAL</a:t>
            </a:r>
          </a:p>
        </p:txBody>
      </p:sp>
      <p:sp>
        <p:nvSpPr>
          <p:cNvPr id="14" name="TextBox 14"/>
          <p:cNvSpPr txBox="1"/>
          <p:nvPr/>
        </p:nvSpPr>
        <p:spPr>
          <a:xfrm>
            <a:off x="9062094" y="4250589"/>
            <a:ext cx="4381500" cy="792155"/>
          </a:xfrm>
          <a:prstGeom prst="rect">
            <a:avLst/>
          </a:prstGeom>
        </p:spPr>
        <p:txBody>
          <a:bodyPr lIns="0" tIns="0" rIns="0" bIns="0" rtlCol="0" anchor="t">
            <a:spAutoFit/>
          </a:bodyPr>
          <a:lstStyle/>
          <a:p>
            <a:pPr marL="0" lvl="0" indent="0" algn="ctr">
              <a:lnSpc>
                <a:spcPts val="3062"/>
              </a:lnSpc>
            </a:pPr>
            <a:r>
              <a:rPr lang="en-US" sz="3062">
                <a:solidFill>
                  <a:srgbClr val="383ABB"/>
                </a:solidFill>
                <a:latin typeface="Nunito 1 Ultra-Bold"/>
              </a:rPr>
              <a:t>PEER-TO-PEER COMMUNITIES</a:t>
            </a:r>
          </a:p>
        </p:txBody>
      </p:sp>
      <p:sp>
        <p:nvSpPr>
          <p:cNvPr id="15" name="TextBox 15"/>
          <p:cNvSpPr txBox="1"/>
          <p:nvPr/>
        </p:nvSpPr>
        <p:spPr>
          <a:xfrm>
            <a:off x="9627854" y="5376119"/>
            <a:ext cx="4381500" cy="456882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383ABB"/>
                </a:solidFill>
                <a:latin typeface="Nunito 1 Bold"/>
              </a:rPr>
              <a:t>La recomendación a través del boca-oreja es otro modelo de participación que nos ofrece la posibilidad de crear una comunidad real de consumidores entorno a nuestra marca. Las recomendaciones basadas en la experiencia y en tiempo real tienen un impacto instantáneo. Además, es importante socializar los productos y servicios. ¿Qué significa esto? Dar la posibilidad de compartir la experiencia.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TextBox 3"/>
          <p:cNvSpPr txBox="1"/>
          <p:nvPr/>
        </p:nvSpPr>
        <p:spPr>
          <a:xfrm>
            <a:off x="4595816" y="342934"/>
            <a:ext cx="8516780" cy="1099146"/>
          </a:xfrm>
          <a:prstGeom prst="rect">
            <a:avLst/>
          </a:prstGeom>
        </p:spPr>
        <p:txBody>
          <a:bodyPr lIns="0" tIns="0" rIns="0" bIns="0" rtlCol="0" anchor="t">
            <a:spAutoFit/>
          </a:bodyPr>
          <a:lstStyle/>
          <a:p>
            <a:pPr marL="0" lvl="0" indent="0" algn="l">
              <a:lnSpc>
                <a:spcPts val="8359"/>
              </a:lnSpc>
              <a:spcBef>
                <a:spcPct val="0"/>
              </a:spcBef>
            </a:pPr>
            <a:r>
              <a:rPr lang="en-US" sz="8115">
                <a:solidFill>
                  <a:srgbClr val="383ABB"/>
                </a:solidFill>
                <a:latin typeface="Nunito 1 Heavy"/>
              </a:rPr>
              <a:t>EJEMPLOS</a:t>
            </a:r>
          </a:p>
        </p:txBody>
      </p:sp>
      <p:sp>
        <p:nvSpPr>
          <p:cNvPr id="4" name="TextBox 4"/>
          <p:cNvSpPr txBox="1"/>
          <p:nvPr/>
        </p:nvSpPr>
        <p:spPr>
          <a:xfrm>
            <a:off x="337426" y="1403980"/>
            <a:ext cx="17211045" cy="6654184"/>
          </a:xfrm>
          <a:prstGeom prst="rect">
            <a:avLst/>
          </a:prstGeom>
        </p:spPr>
        <p:txBody>
          <a:bodyPr lIns="0" tIns="0" rIns="0" bIns="0" rtlCol="0" anchor="t">
            <a:spAutoFit/>
          </a:bodyPr>
          <a:lstStyle/>
          <a:p>
            <a:pPr>
              <a:lnSpc>
                <a:spcPts val="2868"/>
              </a:lnSpc>
            </a:pPr>
            <a:endParaRPr dirty="0"/>
          </a:p>
          <a:p>
            <a:pPr marL="593559" lvl="1" indent="-296779">
              <a:lnSpc>
                <a:spcPts val="3848"/>
              </a:lnSpc>
              <a:buFont typeface="Arial"/>
              <a:buChar char="•"/>
            </a:pPr>
            <a:r>
              <a:rPr lang="en-US" sz="2749" b="1" dirty="0">
                <a:solidFill>
                  <a:srgbClr val="383ABB"/>
                </a:solidFill>
                <a:latin typeface="Nunito 1 Semi-Bold"/>
              </a:rPr>
              <a:t>AMAZON</a:t>
            </a:r>
            <a:r>
              <a:rPr lang="en-US" sz="2749" b="1" u="sng" dirty="0">
                <a:solidFill>
                  <a:srgbClr val="383ABB"/>
                </a:solidFill>
                <a:latin typeface="Nunito 1 Semi-Bold"/>
              </a:rPr>
              <a:t> </a:t>
            </a:r>
            <a:r>
              <a:rPr lang="en-US" sz="2749" dirty="0" err="1">
                <a:solidFill>
                  <a:srgbClr val="383ABB"/>
                </a:solidFill>
                <a:latin typeface="Nunito 1 Semi-Bold"/>
              </a:rPr>
              <a:t>personaliza</a:t>
            </a:r>
            <a:r>
              <a:rPr lang="en-US" sz="2749" dirty="0">
                <a:solidFill>
                  <a:srgbClr val="383ABB"/>
                </a:solidFill>
                <a:latin typeface="Nunito 1 Semi-Bold"/>
              </a:rPr>
              <a:t> </a:t>
            </a:r>
            <a:r>
              <a:rPr lang="en-US" sz="2749" dirty="0" err="1">
                <a:solidFill>
                  <a:srgbClr val="383ABB"/>
                </a:solidFill>
                <a:latin typeface="Nunito 1 Semi-Bold"/>
              </a:rPr>
              <a:t>mensajes</a:t>
            </a:r>
            <a:r>
              <a:rPr lang="en-US" sz="2749" dirty="0">
                <a:solidFill>
                  <a:srgbClr val="383ABB"/>
                </a:solidFill>
                <a:latin typeface="Nunito 1 Semi-Bold"/>
              </a:rPr>
              <a:t> </a:t>
            </a:r>
            <a:r>
              <a:rPr lang="en-US" sz="2749" dirty="0" err="1">
                <a:solidFill>
                  <a:srgbClr val="383ABB"/>
                </a:solidFill>
                <a:latin typeface="Nunito 1 Semi-Bold"/>
              </a:rPr>
              <a:t>enfocados</a:t>
            </a:r>
            <a:r>
              <a:rPr lang="en-US" sz="2749" dirty="0">
                <a:solidFill>
                  <a:srgbClr val="383ABB"/>
                </a:solidFill>
                <a:latin typeface="Nunito 1 Semi-Bold"/>
              </a:rPr>
              <a:t> a </a:t>
            </a:r>
            <a:r>
              <a:rPr lang="en-US" sz="2749" dirty="0" err="1">
                <a:solidFill>
                  <a:srgbClr val="383ABB"/>
                </a:solidFill>
                <a:latin typeface="Nunito 1 Semi-Bold"/>
              </a:rPr>
              <a:t>cada</a:t>
            </a:r>
            <a:r>
              <a:rPr lang="en-US" sz="2749" dirty="0">
                <a:solidFill>
                  <a:srgbClr val="383ABB"/>
                </a:solidFill>
                <a:latin typeface="Nunito 1 Semi-Bold"/>
              </a:rPr>
              <a:t> </a:t>
            </a:r>
            <a:r>
              <a:rPr lang="en-US" sz="2749" dirty="0" err="1">
                <a:solidFill>
                  <a:srgbClr val="383ABB"/>
                </a:solidFill>
                <a:latin typeface="Nunito 1 Semi-Bold"/>
              </a:rPr>
              <a:t>usuario</a:t>
            </a:r>
            <a:r>
              <a:rPr lang="en-US" sz="2749" dirty="0">
                <a:solidFill>
                  <a:srgbClr val="383ABB"/>
                </a:solidFill>
                <a:latin typeface="Nunito 1 Semi-Bold"/>
              </a:rPr>
              <a:t> </a:t>
            </a:r>
            <a:r>
              <a:rPr lang="en-US" sz="2749" dirty="0" err="1">
                <a:solidFill>
                  <a:srgbClr val="383ABB"/>
                </a:solidFill>
                <a:latin typeface="Nunito 1 Semi-Bold"/>
              </a:rPr>
              <a:t>utilizando</a:t>
            </a:r>
            <a:r>
              <a:rPr lang="en-US" sz="2749" dirty="0">
                <a:solidFill>
                  <a:srgbClr val="383ABB"/>
                </a:solidFill>
                <a:latin typeface="Nunito 1 Semi-Bold"/>
              </a:rPr>
              <a:t> sus </a:t>
            </a:r>
            <a:r>
              <a:rPr lang="en-US" sz="2749" dirty="0" err="1">
                <a:solidFill>
                  <a:srgbClr val="383ABB"/>
                </a:solidFill>
                <a:latin typeface="Nunito 1 Semi-Bold"/>
              </a:rPr>
              <a:t>datos</a:t>
            </a:r>
            <a:r>
              <a:rPr lang="en-US" sz="2749" dirty="0">
                <a:solidFill>
                  <a:srgbClr val="383ABB"/>
                </a:solidFill>
                <a:latin typeface="Nunito 1 Semi-Bold"/>
              </a:rPr>
              <a:t> de </a:t>
            </a:r>
            <a:r>
              <a:rPr lang="en-US" sz="2749" dirty="0" err="1">
                <a:solidFill>
                  <a:srgbClr val="383ABB"/>
                </a:solidFill>
                <a:latin typeface="Nunito 1 Semi-Bold"/>
              </a:rPr>
              <a:t>navegación</a:t>
            </a:r>
            <a:r>
              <a:rPr lang="en-US" sz="2749" dirty="0">
                <a:solidFill>
                  <a:srgbClr val="383ABB"/>
                </a:solidFill>
                <a:latin typeface="Nunito 1 Semi-Bold"/>
              </a:rPr>
              <a:t> y </a:t>
            </a:r>
            <a:r>
              <a:rPr lang="en-US" sz="2749" dirty="0" err="1">
                <a:solidFill>
                  <a:srgbClr val="383ABB"/>
                </a:solidFill>
                <a:latin typeface="Nunito 1 Semi-Bold"/>
              </a:rPr>
              <a:t>compras</a:t>
            </a:r>
            <a:r>
              <a:rPr lang="en-US" sz="2749" dirty="0">
                <a:solidFill>
                  <a:srgbClr val="383ABB"/>
                </a:solidFill>
                <a:latin typeface="Nunito 1 Semi-Bold"/>
              </a:rPr>
              <a:t> para </a:t>
            </a:r>
            <a:r>
              <a:rPr lang="en-US" sz="2749" dirty="0" err="1">
                <a:solidFill>
                  <a:srgbClr val="383ABB"/>
                </a:solidFill>
                <a:latin typeface="Nunito 1 Semi-Bold"/>
              </a:rPr>
              <a:t>mejorar</a:t>
            </a:r>
            <a:r>
              <a:rPr lang="en-US" sz="2749" dirty="0">
                <a:solidFill>
                  <a:srgbClr val="383ABB"/>
                </a:solidFill>
                <a:latin typeface="Nunito 1 Semi-Bold"/>
              </a:rPr>
              <a:t> </a:t>
            </a:r>
            <a:r>
              <a:rPr lang="en-US" sz="2749" dirty="0" err="1">
                <a:solidFill>
                  <a:srgbClr val="383ABB"/>
                </a:solidFill>
                <a:latin typeface="Nunito 1 Semi-Bold"/>
              </a:rPr>
              <a:t>su</a:t>
            </a:r>
            <a:r>
              <a:rPr lang="en-US" sz="2749" dirty="0">
                <a:solidFill>
                  <a:srgbClr val="383ABB"/>
                </a:solidFill>
                <a:latin typeface="Nunito 1 Semi-Bold"/>
              </a:rPr>
              <a:t> </a:t>
            </a:r>
            <a:r>
              <a:rPr lang="en-US" sz="2749" dirty="0" err="1">
                <a:solidFill>
                  <a:srgbClr val="383ABB"/>
                </a:solidFill>
                <a:latin typeface="Nunito 1 Semi-Bold"/>
              </a:rPr>
              <a:t>experiencia</a:t>
            </a:r>
            <a:r>
              <a:rPr lang="en-US" sz="2749" dirty="0">
                <a:solidFill>
                  <a:srgbClr val="383ABB"/>
                </a:solidFill>
                <a:latin typeface="Nunito 1 Semi-Bold"/>
              </a:rPr>
              <a:t> y </a:t>
            </a:r>
            <a:r>
              <a:rPr lang="en-US" sz="2749" dirty="0" err="1">
                <a:solidFill>
                  <a:srgbClr val="383ABB"/>
                </a:solidFill>
                <a:latin typeface="Nunito 1 Semi-Bold"/>
              </a:rPr>
              <a:t>fomentar</a:t>
            </a:r>
            <a:r>
              <a:rPr lang="en-US" sz="2749" dirty="0">
                <a:solidFill>
                  <a:srgbClr val="383ABB"/>
                </a:solidFill>
                <a:latin typeface="Nunito 1 Semi-Bold"/>
              </a:rPr>
              <a:t> </a:t>
            </a:r>
            <a:r>
              <a:rPr lang="en-US" sz="2749" dirty="0" err="1">
                <a:solidFill>
                  <a:srgbClr val="383ABB"/>
                </a:solidFill>
                <a:latin typeface="Nunito 1 Semi-Bold"/>
              </a:rPr>
              <a:t>su</a:t>
            </a:r>
            <a:r>
              <a:rPr lang="en-US" sz="2749" dirty="0">
                <a:solidFill>
                  <a:srgbClr val="383ABB"/>
                </a:solidFill>
                <a:latin typeface="Nunito 1 Semi-Bold"/>
              </a:rPr>
              <a:t> </a:t>
            </a:r>
            <a:r>
              <a:rPr lang="en-US" sz="2749" dirty="0" err="1">
                <a:solidFill>
                  <a:srgbClr val="383ABB"/>
                </a:solidFill>
                <a:latin typeface="Nunito 1 Semi-Bold"/>
              </a:rPr>
              <a:t>satisfacción</a:t>
            </a:r>
            <a:r>
              <a:rPr lang="en-US" sz="2749" dirty="0">
                <a:solidFill>
                  <a:srgbClr val="383ABB"/>
                </a:solidFill>
                <a:latin typeface="Nunito 1 Semi-Bold"/>
              </a:rPr>
              <a:t>.</a:t>
            </a:r>
          </a:p>
          <a:p>
            <a:pPr marL="593559" lvl="1" indent="-296779">
              <a:lnSpc>
                <a:spcPts val="3848"/>
              </a:lnSpc>
              <a:buFont typeface="Arial"/>
              <a:buChar char="•"/>
            </a:pPr>
            <a:r>
              <a:rPr lang="en-US" sz="2749" b="1" dirty="0">
                <a:solidFill>
                  <a:srgbClr val="383ABB"/>
                </a:solidFill>
                <a:latin typeface="Nunito 1 Semi-Bold"/>
              </a:rPr>
              <a:t>STARBUCKS</a:t>
            </a:r>
            <a:r>
              <a:rPr lang="en-US" sz="2749" dirty="0">
                <a:solidFill>
                  <a:srgbClr val="383ABB"/>
                </a:solidFill>
                <a:latin typeface="Nunito 1 Semi-Bold"/>
              </a:rPr>
              <a:t> </a:t>
            </a:r>
            <a:r>
              <a:rPr lang="en-US" sz="2749" dirty="0" err="1">
                <a:solidFill>
                  <a:srgbClr val="383ABB"/>
                </a:solidFill>
                <a:latin typeface="Nunito 1 Semi-Bold"/>
              </a:rPr>
              <a:t>crea</a:t>
            </a:r>
            <a:r>
              <a:rPr lang="en-US" sz="2749" dirty="0">
                <a:solidFill>
                  <a:srgbClr val="383ABB"/>
                </a:solidFill>
                <a:latin typeface="Nunito 1 Semi-Bold"/>
              </a:rPr>
              <a:t> </a:t>
            </a:r>
            <a:r>
              <a:rPr lang="en-US" sz="2749" dirty="0" err="1">
                <a:solidFill>
                  <a:srgbClr val="383ABB"/>
                </a:solidFill>
                <a:latin typeface="Nunito 1 Semi-Bold"/>
              </a:rPr>
              <a:t>espacios</a:t>
            </a:r>
            <a:r>
              <a:rPr lang="en-US" sz="2749" dirty="0">
                <a:solidFill>
                  <a:srgbClr val="383ABB"/>
                </a:solidFill>
                <a:latin typeface="Nunito 1 Semi-Bold"/>
              </a:rPr>
              <a:t> de </a:t>
            </a:r>
            <a:r>
              <a:rPr lang="en-US" sz="2749" dirty="0" err="1">
                <a:solidFill>
                  <a:srgbClr val="383ABB"/>
                </a:solidFill>
                <a:latin typeface="Nunito 1 Semi-Bold"/>
              </a:rPr>
              <a:t>participación</a:t>
            </a:r>
            <a:r>
              <a:rPr lang="en-US" sz="2749" dirty="0">
                <a:solidFill>
                  <a:srgbClr val="383ABB"/>
                </a:solidFill>
                <a:latin typeface="Nunito 1 Semi-Bold"/>
              </a:rPr>
              <a:t> para </a:t>
            </a:r>
            <a:r>
              <a:rPr lang="en-US" sz="2749" dirty="0" err="1">
                <a:solidFill>
                  <a:srgbClr val="383ABB"/>
                </a:solidFill>
                <a:latin typeface="Nunito 1 Semi-Bold"/>
              </a:rPr>
              <a:t>obtener</a:t>
            </a:r>
            <a:r>
              <a:rPr lang="en-US" sz="2749" dirty="0">
                <a:solidFill>
                  <a:srgbClr val="383ABB"/>
                </a:solidFill>
                <a:latin typeface="Nunito 1 Semi-Bold"/>
              </a:rPr>
              <a:t> </a:t>
            </a:r>
            <a:r>
              <a:rPr lang="en-US" sz="2749" dirty="0" err="1">
                <a:solidFill>
                  <a:srgbClr val="383ABB"/>
                </a:solidFill>
                <a:latin typeface="Nunito 1 Semi-Bold"/>
              </a:rPr>
              <a:t>datos</a:t>
            </a:r>
            <a:r>
              <a:rPr lang="en-US" sz="2749" dirty="0">
                <a:solidFill>
                  <a:srgbClr val="383ABB"/>
                </a:solidFill>
                <a:latin typeface="Nunito 1 Semi-Bold"/>
              </a:rPr>
              <a:t> e </a:t>
            </a:r>
            <a:r>
              <a:rPr lang="en-US" sz="2749" dirty="0" err="1">
                <a:solidFill>
                  <a:srgbClr val="383ABB"/>
                </a:solidFill>
                <a:latin typeface="Nunito 1 Semi-Bold"/>
              </a:rPr>
              <a:t>información</a:t>
            </a:r>
            <a:r>
              <a:rPr lang="en-US" sz="2749" dirty="0">
                <a:solidFill>
                  <a:srgbClr val="383ABB"/>
                </a:solidFill>
                <a:latin typeface="Nunito 1 Semi-Bold"/>
              </a:rPr>
              <a:t> de </a:t>
            </a:r>
            <a:r>
              <a:rPr lang="en-US" sz="2749" dirty="0" err="1">
                <a:solidFill>
                  <a:srgbClr val="383ABB"/>
                </a:solidFill>
                <a:latin typeface="Nunito 1 Semi-Bold"/>
              </a:rPr>
              <a:t>los</a:t>
            </a:r>
            <a:r>
              <a:rPr lang="en-US" sz="2749" dirty="0">
                <a:solidFill>
                  <a:srgbClr val="383ABB"/>
                </a:solidFill>
                <a:latin typeface="Nunito 1 Semi-Bold"/>
              </a:rPr>
              <a:t> </a:t>
            </a:r>
            <a:r>
              <a:rPr lang="en-US" sz="2749" dirty="0" err="1">
                <a:solidFill>
                  <a:srgbClr val="383ABB"/>
                </a:solidFill>
                <a:latin typeface="Nunito 1 Semi-Bold"/>
              </a:rPr>
              <a:t>consumidores</a:t>
            </a:r>
            <a:r>
              <a:rPr lang="en-US" sz="2749" dirty="0">
                <a:solidFill>
                  <a:srgbClr val="383ABB"/>
                </a:solidFill>
                <a:latin typeface="Nunito 1 Semi-Bold"/>
              </a:rPr>
              <a:t> y </a:t>
            </a:r>
            <a:r>
              <a:rPr lang="en-US" sz="2749" dirty="0" err="1">
                <a:solidFill>
                  <a:srgbClr val="383ABB"/>
                </a:solidFill>
                <a:latin typeface="Nunito 1 Semi-Bold"/>
              </a:rPr>
              <a:t>personalizar</a:t>
            </a:r>
            <a:r>
              <a:rPr lang="en-US" sz="2749" dirty="0">
                <a:solidFill>
                  <a:srgbClr val="383ABB"/>
                </a:solidFill>
                <a:latin typeface="Nunito 1 Semi-Bold"/>
              </a:rPr>
              <a:t> </a:t>
            </a:r>
            <a:r>
              <a:rPr lang="en-US" sz="2749" dirty="0" err="1">
                <a:solidFill>
                  <a:srgbClr val="383ABB"/>
                </a:solidFill>
                <a:latin typeface="Nunito 1 Semi-Bold"/>
              </a:rPr>
              <a:t>anuncios</a:t>
            </a:r>
            <a:r>
              <a:rPr lang="en-US" sz="2749" dirty="0">
                <a:solidFill>
                  <a:srgbClr val="383ABB"/>
                </a:solidFill>
                <a:latin typeface="Nunito 1 Semi-Bold"/>
              </a:rPr>
              <a:t> y </a:t>
            </a:r>
            <a:r>
              <a:rPr lang="en-US" sz="2749" dirty="0" err="1">
                <a:solidFill>
                  <a:srgbClr val="383ABB"/>
                </a:solidFill>
                <a:latin typeface="Nunito 1 Semi-Bold"/>
              </a:rPr>
              <a:t>acciones</a:t>
            </a:r>
            <a:r>
              <a:rPr lang="en-US" sz="2749" dirty="0">
                <a:solidFill>
                  <a:srgbClr val="383ABB"/>
                </a:solidFill>
                <a:latin typeface="Nunito 1 Semi-Bold"/>
              </a:rPr>
              <a:t> de marketing, </a:t>
            </a:r>
            <a:r>
              <a:rPr lang="en-US" sz="2749" dirty="0" err="1">
                <a:solidFill>
                  <a:srgbClr val="383ABB"/>
                </a:solidFill>
                <a:latin typeface="Nunito 1 Semi-Bold"/>
              </a:rPr>
              <a:t>permitiendo</a:t>
            </a:r>
            <a:r>
              <a:rPr lang="en-US" sz="2749" dirty="0">
                <a:solidFill>
                  <a:srgbClr val="383ABB"/>
                </a:solidFill>
                <a:latin typeface="Nunito 1 Semi-Bold"/>
              </a:rPr>
              <a:t> que </a:t>
            </a:r>
            <a:r>
              <a:rPr lang="en-US" sz="2749" dirty="0" err="1">
                <a:solidFill>
                  <a:srgbClr val="383ABB"/>
                </a:solidFill>
                <a:latin typeface="Nunito 1 Semi-Bold"/>
              </a:rPr>
              <a:t>los</a:t>
            </a:r>
            <a:r>
              <a:rPr lang="en-US" sz="2749" dirty="0">
                <a:solidFill>
                  <a:srgbClr val="383ABB"/>
                </a:solidFill>
                <a:latin typeface="Nunito 1 Semi-Bold"/>
              </a:rPr>
              <a:t> </a:t>
            </a:r>
            <a:r>
              <a:rPr lang="en-US" sz="2749" dirty="0" err="1">
                <a:solidFill>
                  <a:srgbClr val="383ABB"/>
                </a:solidFill>
                <a:latin typeface="Nunito 1 Semi-Bold"/>
              </a:rPr>
              <a:t>usuarios</a:t>
            </a:r>
            <a:r>
              <a:rPr lang="en-US" sz="2749" dirty="0">
                <a:solidFill>
                  <a:srgbClr val="383ABB"/>
                </a:solidFill>
                <a:latin typeface="Nunito 1 Semi-Bold"/>
              </a:rPr>
              <a:t> </a:t>
            </a:r>
            <a:r>
              <a:rPr lang="en-US" sz="2749" dirty="0" err="1">
                <a:solidFill>
                  <a:srgbClr val="383ABB"/>
                </a:solidFill>
                <a:latin typeface="Nunito 1 Semi-Bold"/>
              </a:rPr>
              <a:t>personalicen</a:t>
            </a:r>
            <a:r>
              <a:rPr lang="en-US" sz="2749" dirty="0">
                <a:solidFill>
                  <a:srgbClr val="383ABB"/>
                </a:solidFill>
                <a:latin typeface="Nunito 1 Semi-Bold"/>
              </a:rPr>
              <a:t> </a:t>
            </a:r>
            <a:r>
              <a:rPr lang="en-US" sz="2749" dirty="0" err="1">
                <a:solidFill>
                  <a:srgbClr val="383ABB"/>
                </a:solidFill>
                <a:latin typeface="Nunito 1 Semi-Bold"/>
              </a:rPr>
              <a:t>su</a:t>
            </a:r>
            <a:r>
              <a:rPr lang="en-US" sz="2749" dirty="0">
                <a:solidFill>
                  <a:srgbClr val="383ABB"/>
                </a:solidFill>
                <a:latin typeface="Nunito 1 Semi-Bold"/>
              </a:rPr>
              <a:t> </a:t>
            </a:r>
            <a:r>
              <a:rPr lang="en-US" sz="2749" dirty="0" err="1">
                <a:solidFill>
                  <a:srgbClr val="383ABB"/>
                </a:solidFill>
                <a:latin typeface="Nunito 1 Semi-Bold"/>
              </a:rPr>
              <a:t>producto</a:t>
            </a:r>
            <a:r>
              <a:rPr lang="en-US" sz="2749" dirty="0">
                <a:solidFill>
                  <a:srgbClr val="383ABB"/>
                </a:solidFill>
                <a:latin typeface="Nunito 1 Semi-Bold"/>
              </a:rPr>
              <a:t> y </a:t>
            </a:r>
            <a:r>
              <a:rPr lang="en-US" sz="2749" dirty="0" err="1">
                <a:solidFill>
                  <a:srgbClr val="383ABB"/>
                </a:solidFill>
                <a:latin typeface="Nunito 1 Semi-Bold"/>
              </a:rPr>
              <a:t>envases</a:t>
            </a:r>
            <a:r>
              <a:rPr lang="en-US" sz="2749" dirty="0">
                <a:solidFill>
                  <a:srgbClr val="383ABB"/>
                </a:solidFill>
                <a:latin typeface="Nunito 1 Semi-Bold"/>
              </a:rPr>
              <a:t>, lo que </a:t>
            </a:r>
            <a:r>
              <a:rPr lang="en-US" sz="2749" dirty="0" err="1">
                <a:solidFill>
                  <a:srgbClr val="383ABB"/>
                </a:solidFill>
                <a:latin typeface="Nunito 1 Semi-Bold"/>
              </a:rPr>
              <a:t>mejora</a:t>
            </a:r>
            <a:r>
              <a:rPr lang="en-US" sz="2749" dirty="0">
                <a:solidFill>
                  <a:srgbClr val="383ABB"/>
                </a:solidFill>
                <a:latin typeface="Nunito 1 Semi-Bold"/>
              </a:rPr>
              <a:t> </a:t>
            </a:r>
            <a:r>
              <a:rPr lang="en-US" sz="2749" dirty="0" err="1">
                <a:solidFill>
                  <a:srgbClr val="383ABB"/>
                </a:solidFill>
                <a:latin typeface="Nunito 1 Semi-Bold"/>
              </a:rPr>
              <a:t>su</a:t>
            </a:r>
            <a:r>
              <a:rPr lang="en-US" sz="2749" dirty="0">
                <a:solidFill>
                  <a:srgbClr val="383ABB"/>
                </a:solidFill>
                <a:latin typeface="Nunito 1 Semi-Bold"/>
              </a:rPr>
              <a:t> </a:t>
            </a:r>
            <a:r>
              <a:rPr lang="en-US" sz="2749" dirty="0" err="1">
                <a:solidFill>
                  <a:srgbClr val="383ABB"/>
                </a:solidFill>
                <a:latin typeface="Nunito 1 Semi-Bold"/>
              </a:rPr>
              <a:t>experiencia</a:t>
            </a:r>
            <a:r>
              <a:rPr lang="en-US" sz="2749" dirty="0">
                <a:solidFill>
                  <a:srgbClr val="383ABB"/>
                </a:solidFill>
                <a:latin typeface="Nunito 1 Semi-Bold"/>
              </a:rPr>
              <a:t> y </a:t>
            </a:r>
            <a:r>
              <a:rPr lang="en-US" sz="2749" dirty="0" err="1">
                <a:solidFill>
                  <a:srgbClr val="383ABB"/>
                </a:solidFill>
                <a:latin typeface="Nunito 1 Semi-Bold"/>
              </a:rPr>
              <a:t>fomenta</a:t>
            </a:r>
            <a:r>
              <a:rPr lang="en-US" sz="2749" dirty="0">
                <a:solidFill>
                  <a:srgbClr val="383ABB"/>
                </a:solidFill>
                <a:latin typeface="Nunito 1 Semi-Bold"/>
              </a:rPr>
              <a:t> la </a:t>
            </a:r>
            <a:r>
              <a:rPr lang="en-US" sz="2749" dirty="0" err="1">
                <a:solidFill>
                  <a:srgbClr val="383ABB"/>
                </a:solidFill>
                <a:latin typeface="Nunito 1 Semi-Bold"/>
              </a:rPr>
              <a:t>participación</a:t>
            </a:r>
            <a:r>
              <a:rPr lang="en-US" sz="2749" dirty="0">
                <a:solidFill>
                  <a:srgbClr val="383ABB"/>
                </a:solidFill>
                <a:latin typeface="Nunito 1 Semi-Bold"/>
              </a:rPr>
              <a:t> </a:t>
            </a:r>
            <a:r>
              <a:rPr lang="en-US" sz="2749" dirty="0" err="1">
                <a:solidFill>
                  <a:srgbClr val="383ABB"/>
                </a:solidFill>
                <a:latin typeface="Nunito 1 Semi-Bold"/>
              </a:rPr>
              <a:t>activa</a:t>
            </a:r>
            <a:r>
              <a:rPr lang="en-US" sz="2749" dirty="0">
                <a:solidFill>
                  <a:srgbClr val="383ABB"/>
                </a:solidFill>
                <a:latin typeface="Nunito 1 Semi-Bold"/>
              </a:rPr>
              <a:t> del </a:t>
            </a:r>
            <a:r>
              <a:rPr lang="en-US" sz="2749" dirty="0" err="1">
                <a:solidFill>
                  <a:srgbClr val="383ABB"/>
                </a:solidFill>
                <a:latin typeface="Nunito 1 Semi-Bold"/>
              </a:rPr>
              <a:t>usuario</a:t>
            </a:r>
            <a:r>
              <a:rPr lang="en-US" sz="2749" dirty="0">
                <a:solidFill>
                  <a:srgbClr val="383ABB"/>
                </a:solidFill>
                <a:latin typeface="Nunito 1 Semi-Bold"/>
              </a:rPr>
              <a:t> </a:t>
            </a:r>
            <a:r>
              <a:rPr lang="en-US" sz="2749" dirty="0" err="1">
                <a:solidFill>
                  <a:srgbClr val="383ABB"/>
                </a:solidFill>
                <a:latin typeface="Nunito 1 Semi-Bold"/>
              </a:rPr>
              <a:t>en</a:t>
            </a:r>
            <a:r>
              <a:rPr lang="en-US" sz="2749" dirty="0">
                <a:solidFill>
                  <a:srgbClr val="383ABB"/>
                </a:solidFill>
                <a:latin typeface="Nunito 1 Semi-Bold"/>
              </a:rPr>
              <a:t> sus </a:t>
            </a:r>
            <a:r>
              <a:rPr lang="en-US" sz="2749" dirty="0" err="1">
                <a:solidFill>
                  <a:srgbClr val="383ABB"/>
                </a:solidFill>
                <a:latin typeface="Nunito 1 Semi-Bold"/>
              </a:rPr>
              <a:t>campañas</a:t>
            </a:r>
            <a:r>
              <a:rPr lang="en-US" sz="2749" dirty="0">
                <a:solidFill>
                  <a:srgbClr val="383ABB"/>
                </a:solidFill>
                <a:latin typeface="Nunito 1 Semi-Bold"/>
              </a:rPr>
              <a:t>.</a:t>
            </a:r>
          </a:p>
          <a:p>
            <a:pPr marL="593559" lvl="1" indent="-296779">
              <a:lnSpc>
                <a:spcPts val="3848"/>
              </a:lnSpc>
              <a:buFont typeface="Arial"/>
              <a:buChar char="•"/>
            </a:pPr>
            <a:r>
              <a:rPr lang="en-US" sz="2749" b="1" dirty="0">
                <a:solidFill>
                  <a:srgbClr val="383ABB"/>
                </a:solidFill>
                <a:latin typeface="Nunito 1 Semi-Bold"/>
              </a:rPr>
              <a:t>NIKE</a:t>
            </a:r>
            <a:r>
              <a:rPr lang="en-US" sz="2749" dirty="0">
                <a:solidFill>
                  <a:srgbClr val="383ABB"/>
                </a:solidFill>
                <a:latin typeface="Nunito 1 Semi-Bold"/>
              </a:rPr>
              <a:t> </a:t>
            </a:r>
            <a:r>
              <a:rPr lang="en-US" sz="2749" dirty="0" err="1">
                <a:solidFill>
                  <a:srgbClr val="383ABB"/>
                </a:solidFill>
                <a:latin typeface="Nunito 1 Semi-Bold"/>
              </a:rPr>
              <a:t>ofrece</a:t>
            </a:r>
            <a:r>
              <a:rPr lang="en-US" sz="2749" dirty="0">
                <a:solidFill>
                  <a:srgbClr val="383ABB"/>
                </a:solidFill>
                <a:latin typeface="Nunito 1 Semi-Bold"/>
              </a:rPr>
              <a:t> la </a:t>
            </a:r>
            <a:r>
              <a:rPr lang="en-US" sz="2749" dirty="0" err="1">
                <a:solidFill>
                  <a:srgbClr val="383ABB"/>
                </a:solidFill>
                <a:latin typeface="Nunito 1 Semi-Bold"/>
              </a:rPr>
              <a:t>posibilidad</a:t>
            </a:r>
            <a:r>
              <a:rPr lang="en-US" sz="2749" dirty="0">
                <a:solidFill>
                  <a:srgbClr val="383ABB"/>
                </a:solidFill>
                <a:latin typeface="Nunito 1 Semi-Bold"/>
              </a:rPr>
              <a:t> de </a:t>
            </a:r>
            <a:r>
              <a:rPr lang="en-US" sz="2749" dirty="0" err="1">
                <a:solidFill>
                  <a:srgbClr val="383ABB"/>
                </a:solidFill>
                <a:latin typeface="Nunito 1 Semi-Bold"/>
              </a:rPr>
              <a:t>compartir</a:t>
            </a:r>
            <a:r>
              <a:rPr lang="en-US" sz="2749" dirty="0">
                <a:solidFill>
                  <a:srgbClr val="383ABB"/>
                </a:solidFill>
                <a:latin typeface="Nunito 1 Semi-Bold"/>
              </a:rPr>
              <a:t> </a:t>
            </a:r>
            <a:r>
              <a:rPr lang="en-US" sz="2749" dirty="0" err="1">
                <a:solidFill>
                  <a:srgbClr val="383ABB"/>
                </a:solidFill>
                <a:latin typeface="Nunito 1 Semi-Bold"/>
              </a:rPr>
              <a:t>los</a:t>
            </a:r>
            <a:r>
              <a:rPr lang="en-US" sz="2749" dirty="0">
                <a:solidFill>
                  <a:srgbClr val="383ABB"/>
                </a:solidFill>
                <a:latin typeface="Nunito 1 Semi-Bold"/>
              </a:rPr>
              <a:t> </a:t>
            </a:r>
            <a:r>
              <a:rPr lang="en-US" sz="2749" dirty="0" err="1">
                <a:solidFill>
                  <a:srgbClr val="383ABB"/>
                </a:solidFill>
                <a:latin typeface="Nunito 1 Semi-Bold"/>
              </a:rPr>
              <a:t>retos</a:t>
            </a:r>
            <a:r>
              <a:rPr lang="en-US" sz="2749" dirty="0">
                <a:solidFill>
                  <a:srgbClr val="383ABB"/>
                </a:solidFill>
                <a:latin typeface="Nunito 1 Semi-Bold"/>
              </a:rPr>
              <a:t> </a:t>
            </a:r>
            <a:r>
              <a:rPr lang="en-US" sz="2749" dirty="0" err="1">
                <a:solidFill>
                  <a:srgbClr val="383ABB"/>
                </a:solidFill>
                <a:latin typeface="Nunito 1 Semi-Bold"/>
              </a:rPr>
              <a:t>deportivos</a:t>
            </a:r>
            <a:r>
              <a:rPr lang="en-US" sz="2749" dirty="0">
                <a:solidFill>
                  <a:srgbClr val="383ABB"/>
                </a:solidFill>
                <a:latin typeface="Nunito 1 Semi-Bold"/>
              </a:rPr>
              <a:t> </a:t>
            </a:r>
            <a:r>
              <a:rPr lang="en-US" sz="2749" dirty="0" err="1">
                <a:solidFill>
                  <a:srgbClr val="383ABB"/>
                </a:solidFill>
                <a:latin typeface="Nunito 1 Semi-Bold"/>
              </a:rPr>
              <a:t>empleando</a:t>
            </a:r>
            <a:r>
              <a:rPr lang="en-US" sz="2749" dirty="0">
                <a:solidFill>
                  <a:srgbClr val="383ABB"/>
                </a:solidFill>
                <a:latin typeface="Nunito 1 Semi-Bold"/>
              </a:rPr>
              <a:t> las </a:t>
            </a:r>
            <a:r>
              <a:rPr lang="en-US" sz="2749" dirty="0" err="1">
                <a:solidFill>
                  <a:srgbClr val="383ABB"/>
                </a:solidFill>
                <a:latin typeface="Nunito 1 Semi-Bold"/>
              </a:rPr>
              <a:t>pulseras</a:t>
            </a:r>
            <a:r>
              <a:rPr lang="en-US" sz="2749" dirty="0">
                <a:solidFill>
                  <a:srgbClr val="383ABB"/>
                </a:solidFill>
                <a:latin typeface="Nunito 1 Semi-Bold"/>
              </a:rPr>
              <a:t> y </a:t>
            </a:r>
            <a:r>
              <a:rPr lang="en-US" sz="2749" dirty="0" err="1">
                <a:solidFill>
                  <a:srgbClr val="383ABB"/>
                </a:solidFill>
                <a:latin typeface="Nunito 1 Semi-Bold"/>
              </a:rPr>
              <a:t>zapatillas</a:t>
            </a:r>
            <a:r>
              <a:rPr lang="en-US" sz="2749" dirty="0">
                <a:solidFill>
                  <a:srgbClr val="383ABB"/>
                </a:solidFill>
                <a:latin typeface="Nunito 1 Semi-Bold"/>
              </a:rPr>
              <a:t> de la </a:t>
            </a:r>
            <a:r>
              <a:rPr lang="en-US" sz="2749" dirty="0" err="1">
                <a:solidFill>
                  <a:srgbClr val="383ABB"/>
                </a:solidFill>
                <a:latin typeface="Nunito 1 Semi-Bold"/>
              </a:rPr>
              <a:t>gama</a:t>
            </a:r>
            <a:r>
              <a:rPr lang="en-US" sz="2749" dirty="0">
                <a:solidFill>
                  <a:srgbClr val="383ABB"/>
                </a:solidFill>
                <a:latin typeface="Nunito 1 Semi-Bold"/>
              </a:rPr>
              <a:t> Nike+ y </a:t>
            </a:r>
            <a:r>
              <a:rPr lang="en-US" sz="2749" dirty="0" err="1">
                <a:solidFill>
                  <a:srgbClr val="383ABB"/>
                </a:solidFill>
                <a:latin typeface="Nunito 1 Semi-Bold"/>
              </a:rPr>
              <a:t>así</a:t>
            </a:r>
            <a:r>
              <a:rPr lang="en-US" sz="2749" dirty="0">
                <a:solidFill>
                  <a:srgbClr val="383ABB"/>
                </a:solidFill>
                <a:latin typeface="Nunito 1 Semi-Bold"/>
              </a:rPr>
              <a:t> </a:t>
            </a:r>
            <a:r>
              <a:rPr lang="en-US" sz="2749" dirty="0" err="1">
                <a:solidFill>
                  <a:srgbClr val="383ABB"/>
                </a:solidFill>
                <a:latin typeface="Nunito 1 Semi-Bold"/>
              </a:rPr>
              <a:t>incentivar</a:t>
            </a:r>
            <a:r>
              <a:rPr lang="en-US" sz="2749" dirty="0">
                <a:solidFill>
                  <a:srgbClr val="383ABB"/>
                </a:solidFill>
                <a:latin typeface="Nunito 1 Semi-Bold"/>
              </a:rPr>
              <a:t> a </a:t>
            </a:r>
            <a:r>
              <a:rPr lang="en-US" sz="2749" dirty="0" err="1">
                <a:solidFill>
                  <a:srgbClr val="383ABB"/>
                </a:solidFill>
                <a:latin typeface="Nunito 1 Semi-Bold"/>
              </a:rPr>
              <a:t>los</a:t>
            </a:r>
            <a:r>
              <a:rPr lang="en-US" sz="2749" dirty="0">
                <a:solidFill>
                  <a:srgbClr val="383ABB"/>
                </a:solidFill>
                <a:latin typeface="Nunito 1 Semi-Bold"/>
              </a:rPr>
              <a:t> </a:t>
            </a:r>
            <a:r>
              <a:rPr lang="en-US" sz="2749" dirty="0" err="1">
                <a:solidFill>
                  <a:srgbClr val="383ABB"/>
                </a:solidFill>
                <a:latin typeface="Nunito 1 Semi-Bold"/>
              </a:rPr>
              <a:t>usuarios</a:t>
            </a:r>
            <a:r>
              <a:rPr lang="en-US" sz="2749" dirty="0">
                <a:solidFill>
                  <a:srgbClr val="383ABB"/>
                </a:solidFill>
                <a:latin typeface="Nunito 1 Semi-Bold"/>
              </a:rPr>
              <a:t> a </a:t>
            </a:r>
            <a:r>
              <a:rPr lang="en-US" sz="2749" dirty="0" err="1">
                <a:solidFill>
                  <a:srgbClr val="383ABB"/>
                </a:solidFill>
                <a:latin typeface="Nunito 1 Semi-Bold"/>
              </a:rPr>
              <a:t>alcanzar</a:t>
            </a:r>
            <a:r>
              <a:rPr lang="en-US" sz="2749" dirty="0">
                <a:solidFill>
                  <a:srgbClr val="383ABB"/>
                </a:solidFill>
                <a:latin typeface="Nunito 1 Semi-Bold"/>
              </a:rPr>
              <a:t> </a:t>
            </a:r>
            <a:r>
              <a:rPr lang="en-US" sz="2749" dirty="0" err="1">
                <a:solidFill>
                  <a:srgbClr val="383ABB"/>
                </a:solidFill>
                <a:latin typeface="Nunito 1 Semi-Bold"/>
              </a:rPr>
              <a:t>los</a:t>
            </a:r>
            <a:r>
              <a:rPr lang="en-US" sz="2749" dirty="0">
                <a:solidFill>
                  <a:srgbClr val="383ABB"/>
                </a:solidFill>
                <a:latin typeface="Nunito 1 Semi-Bold"/>
              </a:rPr>
              <a:t> </a:t>
            </a:r>
            <a:r>
              <a:rPr lang="en-US" sz="2749" dirty="0" err="1">
                <a:solidFill>
                  <a:srgbClr val="383ABB"/>
                </a:solidFill>
                <a:latin typeface="Nunito 1 Semi-Bold"/>
              </a:rPr>
              <a:t>mismos</a:t>
            </a:r>
            <a:r>
              <a:rPr lang="en-US" sz="2749" dirty="0">
                <a:solidFill>
                  <a:srgbClr val="383ABB"/>
                </a:solidFill>
                <a:latin typeface="Nunito 1 Semi-Bold"/>
              </a:rPr>
              <a:t> </a:t>
            </a:r>
            <a:r>
              <a:rPr lang="en-US" sz="2749" dirty="0" err="1">
                <a:solidFill>
                  <a:srgbClr val="383ABB"/>
                </a:solidFill>
                <a:latin typeface="Nunito 1 Semi-Bold"/>
              </a:rPr>
              <a:t>objetivos</a:t>
            </a:r>
            <a:r>
              <a:rPr lang="en-US" sz="2749" dirty="0">
                <a:solidFill>
                  <a:srgbClr val="383ABB"/>
                </a:solidFill>
                <a:latin typeface="Nunito 1 Semi-Bold"/>
              </a:rPr>
              <a:t> que </a:t>
            </a:r>
            <a:r>
              <a:rPr lang="en-US" sz="2749" dirty="0" err="1">
                <a:solidFill>
                  <a:srgbClr val="383ABB"/>
                </a:solidFill>
                <a:latin typeface="Nunito 1 Semi-Bold"/>
              </a:rPr>
              <a:t>otros</a:t>
            </a:r>
            <a:r>
              <a:rPr lang="en-US" sz="2749" dirty="0">
                <a:solidFill>
                  <a:srgbClr val="383ABB"/>
                </a:solidFill>
                <a:latin typeface="Nunito 1 Semi-Bold"/>
              </a:rPr>
              <a:t> </a:t>
            </a:r>
            <a:r>
              <a:rPr lang="en-US" sz="2749" dirty="0" err="1">
                <a:solidFill>
                  <a:srgbClr val="383ABB"/>
                </a:solidFill>
                <a:latin typeface="Nunito 1 Semi-Bold"/>
              </a:rPr>
              <a:t>usuarios</a:t>
            </a:r>
            <a:r>
              <a:rPr lang="en-US" sz="2749" dirty="0">
                <a:solidFill>
                  <a:srgbClr val="383ABB"/>
                </a:solidFill>
                <a:latin typeface="Nunito 1 Semi-Bold"/>
              </a:rPr>
              <a:t>.</a:t>
            </a:r>
          </a:p>
          <a:p>
            <a:pPr marL="593559" lvl="1" indent="-296779">
              <a:lnSpc>
                <a:spcPts val="3848"/>
              </a:lnSpc>
              <a:buFont typeface="Arial"/>
              <a:buChar char="•"/>
            </a:pPr>
            <a:r>
              <a:rPr lang="en-US" sz="2749" b="1" dirty="0">
                <a:solidFill>
                  <a:srgbClr val="383ABB"/>
                </a:solidFill>
                <a:latin typeface="Nunito 1 Semi-Bold"/>
              </a:rPr>
              <a:t>SPOTIFY</a:t>
            </a:r>
            <a:r>
              <a:rPr lang="en-US" sz="2749" dirty="0">
                <a:solidFill>
                  <a:srgbClr val="383ABB"/>
                </a:solidFill>
                <a:latin typeface="Nunito 1 Semi-Bold"/>
              </a:rPr>
              <a:t> </a:t>
            </a:r>
            <a:r>
              <a:rPr lang="en-US" sz="2749" dirty="0" err="1">
                <a:solidFill>
                  <a:srgbClr val="383ABB"/>
                </a:solidFill>
                <a:latin typeface="Nunito 1 Semi-Bold"/>
              </a:rPr>
              <a:t>sincroniza</a:t>
            </a:r>
            <a:r>
              <a:rPr lang="en-US" sz="2749" dirty="0">
                <a:solidFill>
                  <a:srgbClr val="383ABB"/>
                </a:solidFill>
                <a:latin typeface="Nunito 1 Semi-Bold"/>
              </a:rPr>
              <a:t> canciones con las redes </a:t>
            </a:r>
            <a:r>
              <a:rPr lang="en-US" sz="2749" dirty="0" err="1">
                <a:solidFill>
                  <a:srgbClr val="383ABB"/>
                </a:solidFill>
                <a:latin typeface="Nunito 1 Semi-Bold"/>
              </a:rPr>
              <a:t>sociales</a:t>
            </a:r>
            <a:r>
              <a:rPr lang="en-US" sz="2749" dirty="0">
                <a:solidFill>
                  <a:srgbClr val="383ABB"/>
                </a:solidFill>
                <a:latin typeface="Nunito 1 Semi-Bold"/>
              </a:rPr>
              <a:t> y </a:t>
            </a:r>
            <a:r>
              <a:rPr lang="en-US" sz="2749" dirty="0" err="1">
                <a:solidFill>
                  <a:srgbClr val="383ABB"/>
                </a:solidFill>
                <a:latin typeface="Nunito 1 Semi-Bold"/>
              </a:rPr>
              <a:t>permite</a:t>
            </a:r>
            <a:r>
              <a:rPr lang="en-US" sz="2749" dirty="0">
                <a:solidFill>
                  <a:srgbClr val="383ABB"/>
                </a:solidFill>
                <a:latin typeface="Nunito 1 Semi-Bold"/>
              </a:rPr>
              <a:t> </a:t>
            </a:r>
            <a:r>
              <a:rPr lang="en-US" sz="2749" dirty="0" err="1">
                <a:solidFill>
                  <a:srgbClr val="383ABB"/>
                </a:solidFill>
                <a:latin typeface="Nunito 1 Semi-Bold"/>
              </a:rPr>
              <a:t>compartirlas</a:t>
            </a:r>
            <a:r>
              <a:rPr lang="en-US" sz="2749" dirty="0">
                <a:solidFill>
                  <a:srgbClr val="383ABB"/>
                </a:solidFill>
                <a:latin typeface="Nunito 1 Semi-Bold"/>
              </a:rPr>
              <a:t> </a:t>
            </a:r>
            <a:r>
              <a:rPr lang="en-US" sz="2749" dirty="0" err="1">
                <a:solidFill>
                  <a:srgbClr val="383ABB"/>
                </a:solidFill>
                <a:latin typeface="Nunito 1 Semi-Bold"/>
              </a:rPr>
              <a:t>como</a:t>
            </a:r>
            <a:r>
              <a:rPr lang="en-US" sz="2749" dirty="0">
                <a:solidFill>
                  <a:srgbClr val="383ABB"/>
                </a:solidFill>
                <a:latin typeface="Nunito 1 Semi-Bold"/>
              </a:rPr>
              <a:t> </a:t>
            </a:r>
            <a:r>
              <a:rPr lang="en-US" sz="2749" dirty="0" err="1">
                <a:solidFill>
                  <a:srgbClr val="383ABB"/>
                </a:solidFill>
                <a:latin typeface="Nunito 1 Semi-Bold"/>
              </a:rPr>
              <a:t>contenidos</a:t>
            </a:r>
            <a:r>
              <a:rPr lang="en-US" sz="2749" dirty="0">
                <a:solidFill>
                  <a:srgbClr val="383ABB"/>
                </a:solidFill>
                <a:latin typeface="Nunito 1 Semi-Bold"/>
              </a:rPr>
              <a:t> </a:t>
            </a:r>
            <a:r>
              <a:rPr lang="en-US" sz="2749" dirty="0" err="1">
                <a:solidFill>
                  <a:srgbClr val="383ABB"/>
                </a:solidFill>
                <a:latin typeface="Nunito 1 Semi-Bold"/>
              </a:rPr>
              <a:t>digitales</a:t>
            </a:r>
            <a:r>
              <a:rPr lang="en-US" sz="2749" dirty="0">
                <a:solidFill>
                  <a:srgbClr val="383ABB"/>
                </a:solidFill>
                <a:latin typeface="Nunito 1 Semi-Bold"/>
              </a:rPr>
              <a:t>, lo que </a:t>
            </a:r>
            <a:r>
              <a:rPr lang="en-US" sz="2749" dirty="0" err="1">
                <a:solidFill>
                  <a:srgbClr val="383ABB"/>
                </a:solidFill>
                <a:latin typeface="Nunito 1 Semi-Bold"/>
              </a:rPr>
              <a:t>incrementa</a:t>
            </a:r>
            <a:r>
              <a:rPr lang="en-US" sz="2749" dirty="0">
                <a:solidFill>
                  <a:srgbClr val="383ABB"/>
                </a:solidFill>
                <a:latin typeface="Nunito 1 Semi-Bold"/>
              </a:rPr>
              <a:t> </a:t>
            </a:r>
            <a:r>
              <a:rPr lang="en-US" sz="2749" dirty="0" err="1">
                <a:solidFill>
                  <a:srgbClr val="383ABB"/>
                </a:solidFill>
                <a:latin typeface="Nunito 1 Semi-Bold"/>
              </a:rPr>
              <a:t>el</a:t>
            </a:r>
            <a:r>
              <a:rPr lang="en-US" sz="2749" dirty="0">
                <a:solidFill>
                  <a:srgbClr val="383ABB"/>
                </a:solidFill>
                <a:latin typeface="Nunito 1 Semi-Bold"/>
              </a:rPr>
              <a:t> </a:t>
            </a:r>
            <a:r>
              <a:rPr lang="en-US" sz="2749" dirty="0" err="1">
                <a:solidFill>
                  <a:srgbClr val="383ABB"/>
                </a:solidFill>
                <a:latin typeface="Nunito 1 Semi-Bold"/>
              </a:rPr>
              <a:t>efecto</a:t>
            </a:r>
            <a:r>
              <a:rPr lang="en-US" sz="2749" dirty="0">
                <a:solidFill>
                  <a:srgbClr val="383ABB"/>
                </a:solidFill>
                <a:latin typeface="Nunito 1 Semi-Bold"/>
              </a:rPr>
              <a:t> </a:t>
            </a:r>
            <a:r>
              <a:rPr lang="en-US" sz="2749" dirty="0" err="1">
                <a:solidFill>
                  <a:srgbClr val="383ABB"/>
                </a:solidFill>
                <a:latin typeface="Nunito 1 Semi-Bold"/>
              </a:rPr>
              <a:t>recomendación</a:t>
            </a:r>
            <a:r>
              <a:rPr lang="en-US" sz="2749" dirty="0">
                <a:solidFill>
                  <a:srgbClr val="383ABB"/>
                </a:solidFill>
                <a:latin typeface="Nunito 1 Semi-Bold"/>
              </a:rPr>
              <a:t> y </a:t>
            </a:r>
            <a:r>
              <a:rPr lang="en-US" sz="2749" dirty="0" err="1">
                <a:solidFill>
                  <a:srgbClr val="383ABB"/>
                </a:solidFill>
                <a:latin typeface="Nunito 1 Semi-Bold"/>
              </a:rPr>
              <a:t>favorece</a:t>
            </a:r>
            <a:r>
              <a:rPr lang="en-US" sz="2749" dirty="0">
                <a:solidFill>
                  <a:srgbClr val="383ABB"/>
                </a:solidFill>
                <a:latin typeface="Nunito 1 Semi-Bold"/>
              </a:rPr>
              <a:t> a las </a:t>
            </a:r>
            <a:r>
              <a:rPr lang="en-US" sz="2749" dirty="0" err="1">
                <a:solidFill>
                  <a:srgbClr val="383ABB"/>
                </a:solidFill>
                <a:latin typeface="Nunito 1 Semi-Bold"/>
              </a:rPr>
              <a:t>marcas</a:t>
            </a:r>
            <a:r>
              <a:rPr lang="en-US" sz="2749" dirty="0">
                <a:solidFill>
                  <a:srgbClr val="383ABB"/>
                </a:solidFill>
                <a:latin typeface="Nunito 1 Semi-Bold"/>
              </a:rPr>
              <a:t> para </a:t>
            </a:r>
            <a:r>
              <a:rPr lang="en-US" sz="2749" dirty="0" err="1">
                <a:solidFill>
                  <a:srgbClr val="383ABB"/>
                </a:solidFill>
                <a:latin typeface="Nunito 1 Semi-Bold"/>
              </a:rPr>
              <a:t>conocer</a:t>
            </a:r>
            <a:r>
              <a:rPr lang="en-US" sz="2749" dirty="0">
                <a:solidFill>
                  <a:srgbClr val="383ABB"/>
                </a:solidFill>
                <a:latin typeface="Nunito 1 Semi-Bold"/>
              </a:rPr>
              <a:t> </a:t>
            </a:r>
            <a:r>
              <a:rPr lang="en-US" sz="2749" dirty="0" err="1">
                <a:solidFill>
                  <a:srgbClr val="383ABB"/>
                </a:solidFill>
                <a:latin typeface="Nunito 1 Semi-Bold"/>
              </a:rPr>
              <a:t>mejor</a:t>
            </a:r>
            <a:r>
              <a:rPr lang="en-US" sz="2749" dirty="0">
                <a:solidFill>
                  <a:srgbClr val="383ABB"/>
                </a:solidFill>
                <a:latin typeface="Nunito 1 Semi-Bold"/>
              </a:rPr>
              <a:t> las </a:t>
            </a:r>
            <a:r>
              <a:rPr lang="en-US" sz="2749" dirty="0" err="1">
                <a:solidFill>
                  <a:srgbClr val="383ABB"/>
                </a:solidFill>
                <a:latin typeface="Nunito 1 Semi-Bold"/>
              </a:rPr>
              <a:t>preferencias</a:t>
            </a:r>
            <a:r>
              <a:rPr lang="en-US" sz="2749" dirty="0">
                <a:solidFill>
                  <a:srgbClr val="383ABB"/>
                </a:solidFill>
                <a:latin typeface="Nunito 1 Semi-Bold"/>
              </a:rPr>
              <a:t> de </a:t>
            </a:r>
            <a:r>
              <a:rPr lang="en-US" sz="2749" dirty="0" err="1">
                <a:solidFill>
                  <a:srgbClr val="383ABB"/>
                </a:solidFill>
                <a:latin typeface="Nunito 1 Semi-Bold"/>
              </a:rPr>
              <a:t>los</a:t>
            </a:r>
            <a:r>
              <a:rPr lang="en-US" sz="2749" dirty="0">
                <a:solidFill>
                  <a:srgbClr val="383ABB"/>
                </a:solidFill>
                <a:latin typeface="Nunito 1 Semi-Bold"/>
              </a:rPr>
              <a:t> </a:t>
            </a:r>
            <a:r>
              <a:rPr lang="en-US" sz="2749" dirty="0" err="1">
                <a:solidFill>
                  <a:srgbClr val="383ABB"/>
                </a:solidFill>
                <a:latin typeface="Nunito 1 Semi-Bold"/>
              </a:rPr>
              <a:t>consumidores</a:t>
            </a:r>
            <a:r>
              <a:rPr lang="en-US" sz="2749" dirty="0">
                <a:solidFill>
                  <a:srgbClr val="383ABB"/>
                </a:solidFill>
                <a:latin typeface="Nunito 1 Semi-Bold"/>
              </a:rPr>
              <a:t> </a:t>
            </a:r>
            <a:r>
              <a:rPr lang="en-US" sz="2749" dirty="0" err="1">
                <a:solidFill>
                  <a:srgbClr val="383ABB"/>
                </a:solidFill>
                <a:latin typeface="Nunito 1 Semi-Bold"/>
              </a:rPr>
              <a:t>digitales</a:t>
            </a:r>
            <a:r>
              <a:rPr lang="en-US" sz="2749" dirty="0">
                <a:solidFill>
                  <a:srgbClr val="383ABB"/>
                </a:solidFill>
                <a:latin typeface="Nunito 1 Semi-Bold"/>
              </a:rPr>
              <a:t>.</a:t>
            </a:r>
          </a:p>
          <a:p>
            <a:pPr marL="593559" lvl="1" indent="-296779">
              <a:lnSpc>
                <a:spcPts val="3848"/>
              </a:lnSpc>
              <a:buFont typeface="Arial"/>
              <a:buChar char="•"/>
            </a:pPr>
            <a:r>
              <a:rPr lang="en-US" sz="2749" b="1" dirty="0">
                <a:solidFill>
                  <a:srgbClr val="383ABB"/>
                </a:solidFill>
                <a:latin typeface="Nunito 1 Semi-Bold"/>
              </a:rPr>
              <a:t>NETFLIX</a:t>
            </a:r>
            <a:r>
              <a:rPr lang="en-US" sz="2749" dirty="0">
                <a:solidFill>
                  <a:srgbClr val="383ABB"/>
                </a:solidFill>
                <a:latin typeface="Nunito 1 Semi-Bold"/>
              </a:rPr>
              <a:t> </a:t>
            </a:r>
            <a:r>
              <a:rPr lang="en-US" sz="2749" dirty="0" err="1">
                <a:solidFill>
                  <a:srgbClr val="383ABB"/>
                </a:solidFill>
                <a:latin typeface="Nunito 1 Semi-Bold"/>
              </a:rPr>
              <a:t>utiliza</a:t>
            </a:r>
            <a:r>
              <a:rPr lang="en-US" sz="2749" dirty="0">
                <a:solidFill>
                  <a:srgbClr val="383ABB"/>
                </a:solidFill>
                <a:latin typeface="Nunito 1 Semi-Bold"/>
              </a:rPr>
              <a:t> la </a:t>
            </a:r>
            <a:r>
              <a:rPr lang="en-US" sz="2749" dirty="0" err="1">
                <a:solidFill>
                  <a:srgbClr val="383ABB"/>
                </a:solidFill>
                <a:latin typeface="Nunito 1 Semi-Bold"/>
              </a:rPr>
              <a:t>información</a:t>
            </a:r>
            <a:r>
              <a:rPr lang="en-US" sz="2749" dirty="0">
                <a:solidFill>
                  <a:srgbClr val="383ABB"/>
                </a:solidFill>
                <a:latin typeface="Nunito 1 Semi-Bold"/>
              </a:rPr>
              <a:t> de </a:t>
            </a:r>
            <a:r>
              <a:rPr lang="en-US" sz="2749" dirty="0" err="1">
                <a:solidFill>
                  <a:srgbClr val="383ABB"/>
                </a:solidFill>
                <a:latin typeface="Nunito 1 Semi-Bold"/>
              </a:rPr>
              <a:t>los</a:t>
            </a:r>
            <a:r>
              <a:rPr lang="en-US" sz="2749" dirty="0">
                <a:solidFill>
                  <a:srgbClr val="383ABB"/>
                </a:solidFill>
                <a:latin typeface="Nunito 1 Semi-Bold"/>
              </a:rPr>
              <a:t> </a:t>
            </a:r>
            <a:r>
              <a:rPr lang="en-US" sz="2749" dirty="0" err="1">
                <a:solidFill>
                  <a:srgbClr val="383ABB"/>
                </a:solidFill>
                <a:latin typeface="Nunito 1 Semi-Bold"/>
              </a:rPr>
              <a:t>usuarios</a:t>
            </a:r>
            <a:r>
              <a:rPr lang="en-US" sz="2749" dirty="0">
                <a:solidFill>
                  <a:srgbClr val="383ABB"/>
                </a:solidFill>
                <a:latin typeface="Nunito 1 Semi-Bold"/>
              </a:rPr>
              <a:t>, </a:t>
            </a:r>
            <a:r>
              <a:rPr lang="en-US" sz="2749" dirty="0" err="1">
                <a:solidFill>
                  <a:srgbClr val="383ABB"/>
                </a:solidFill>
                <a:latin typeface="Nunito 1 Semi-Bold"/>
              </a:rPr>
              <a:t>como</a:t>
            </a:r>
            <a:r>
              <a:rPr lang="en-US" sz="2749" dirty="0">
                <a:solidFill>
                  <a:srgbClr val="383ABB"/>
                </a:solidFill>
                <a:latin typeface="Nunito 1 Semi-Bold"/>
              </a:rPr>
              <a:t> </a:t>
            </a:r>
            <a:r>
              <a:rPr lang="en-US" sz="2749" dirty="0" err="1">
                <a:solidFill>
                  <a:srgbClr val="383ABB"/>
                </a:solidFill>
                <a:latin typeface="Nunito 1 Semi-Bold"/>
              </a:rPr>
              <a:t>los</a:t>
            </a:r>
            <a:r>
              <a:rPr lang="en-US" sz="2749" dirty="0">
                <a:solidFill>
                  <a:srgbClr val="383ABB"/>
                </a:solidFill>
                <a:latin typeface="Nunito 1 Semi-Bold"/>
              </a:rPr>
              <a:t> </a:t>
            </a:r>
            <a:r>
              <a:rPr lang="en-US" sz="2749" dirty="0" err="1">
                <a:solidFill>
                  <a:srgbClr val="383ABB"/>
                </a:solidFill>
                <a:latin typeface="Nunito 1 Semi-Bold"/>
              </a:rPr>
              <a:t>contenidos</a:t>
            </a:r>
            <a:r>
              <a:rPr lang="en-US" sz="2749" dirty="0">
                <a:solidFill>
                  <a:srgbClr val="383ABB"/>
                </a:solidFill>
                <a:latin typeface="Nunito 1 Semi-Bold"/>
              </a:rPr>
              <a:t> que </a:t>
            </a:r>
            <a:r>
              <a:rPr lang="en-US" sz="2749" dirty="0" err="1">
                <a:solidFill>
                  <a:srgbClr val="383ABB"/>
                </a:solidFill>
                <a:latin typeface="Nunito 1 Semi-Bold"/>
              </a:rPr>
              <a:t>consumen</a:t>
            </a:r>
            <a:r>
              <a:rPr lang="en-US" sz="2749" dirty="0">
                <a:solidFill>
                  <a:srgbClr val="383ABB"/>
                </a:solidFill>
                <a:latin typeface="Nunito 1 Semi-Bold"/>
              </a:rPr>
              <a:t> y </a:t>
            </a:r>
            <a:r>
              <a:rPr lang="en-US" sz="2749" dirty="0" err="1">
                <a:solidFill>
                  <a:srgbClr val="383ABB"/>
                </a:solidFill>
                <a:latin typeface="Nunito 1 Semi-Bold"/>
              </a:rPr>
              <a:t>el</a:t>
            </a:r>
            <a:r>
              <a:rPr lang="en-US" sz="2749" dirty="0">
                <a:solidFill>
                  <a:srgbClr val="383ABB"/>
                </a:solidFill>
                <a:latin typeface="Nunito 1 Semi-Bold"/>
              </a:rPr>
              <a:t> </a:t>
            </a:r>
            <a:r>
              <a:rPr lang="en-US" sz="2749" dirty="0" err="1">
                <a:solidFill>
                  <a:srgbClr val="383ABB"/>
                </a:solidFill>
                <a:latin typeface="Nunito 1 Semi-Bold"/>
              </a:rPr>
              <a:t>tiempo</a:t>
            </a:r>
            <a:r>
              <a:rPr lang="en-US" sz="2749" dirty="0">
                <a:solidFill>
                  <a:srgbClr val="383ABB"/>
                </a:solidFill>
                <a:latin typeface="Nunito 1 Semi-Bold"/>
              </a:rPr>
              <a:t> que </a:t>
            </a:r>
            <a:r>
              <a:rPr lang="en-US" sz="2749" dirty="0" err="1">
                <a:solidFill>
                  <a:srgbClr val="383ABB"/>
                </a:solidFill>
                <a:latin typeface="Nunito 1 Semi-Bold"/>
              </a:rPr>
              <a:t>pasan</a:t>
            </a:r>
            <a:r>
              <a:rPr lang="en-US" sz="2749" dirty="0">
                <a:solidFill>
                  <a:srgbClr val="383ABB"/>
                </a:solidFill>
                <a:latin typeface="Nunito 1 Semi-Bold"/>
              </a:rPr>
              <a:t> </a:t>
            </a:r>
            <a:r>
              <a:rPr lang="en-US" sz="2749" dirty="0" err="1">
                <a:solidFill>
                  <a:srgbClr val="383ABB"/>
                </a:solidFill>
                <a:latin typeface="Nunito 1 Semi-Bold"/>
              </a:rPr>
              <a:t>en</a:t>
            </a:r>
            <a:r>
              <a:rPr lang="en-US" sz="2749" dirty="0">
                <a:solidFill>
                  <a:srgbClr val="383ABB"/>
                </a:solidFill>
                <a:latin typeface="Nunito 1 Semi-Bold"/>
              </a:rPr>
              <a:t> la </a:t>
            </a:r>
            <a:r>
              <a:rPr lang="en-US" sz="2749" dirty="0" err="1">
                <a:solidFill>
                  <a:srgbClr val="383ABB"/>
                </a:solidFill>
                <a:latin typeface="Nunito 1 Semi-Bold"/>
              </a:rPr>
              <a:t>plataforma</a:t>
            </a:r>
            <a:r>
              <a:rPr lang="en-US" sz="2749" dirty="0">
                <a:solidFill>
                  <a:srgbClr val="383ABB"/>
                </a:solidFill>
                <a:latin typeface="Nunito 1 Semi-Bold"/>
              </a:rPr>
              <a:t>, para </a:t>
            </a:r>
            <a:r>
              <a:rPr lang="en-US" sz="2749" dirty="0" err="1">
                <a:solidFill>
                  <a:srgbClr val="383ABB"/>
                </a:solidFill>
                <a:latin typeface="Nunito 1 Semi-Bold"/>
              </a:rPr>
              <a:t>predecir</a:t>
            </a:r>
            <a:r>
              <a:rPr lang="en-US" sz="2749" dirty="0">
                <a:solidFill>
                  <a:srgbClr val="383ABB"/>
                </a:solidFill>
                <a:latin typeface="Nunito 1 Semi-Bold"/>
              </a:rPr>
              <a:t> sus </a:t>
            </a:r>
            <a:r>
              <a:rPr lang="en-US" sz="2749" dirty="0" err="1">
                <a:solidFill>
                  <a:srgbClr val="383ABB"/>
                </a:solidFill>
                <a:latin typeface="Nunito 1 Semi-Bold"/>
              </a:rPr>
              <a:t>preferencias</a:t>
            </a:r>
            <a:r>
              <a:rPr lang="en-US" sz="2749" dirty="0">
                <a:solidFill>
                  <a:srgbClr val="383ABB"/>
                </a:solidFill>
                <a:latin typeface="Nunito 1 Semi-Bold"/>
              </a:rPr>
              <a:t> de </a:t>
            </a:r>
            <a:r>
              <a:rPr lang="en-US" sz="2749" dirty="0" err="1">
                <a:solidFill>
                  <a:srgbClr val="383ABB"/>
                </a:solidFill>
                <a:latin typeface="Nunito 1 Semi-Bold"/>
              </a:rPr>
              <a:t>consumo</a:t>
            </a:r>
            <a:r>
              <a:rPr lang="en-US" sz="2749" dirty="0">
                <a:solidFill>
                  <a:srgbClr val="383ABB"/>
                </a:solidFill>
                <a:latin typeface="Nunito 1 Semi-Bold"/>
              </a:rPr>
              <a:t> y </a:t>
            </a:r>
            <a:r>
              <a:rPr lang="en-US" sz="2749" dirty="0" err="1">
                <a:solidFill>
                  <a:srgbClr val="383ABB"/>
                </a:solidFill>
                <a:latin typeface="Nunito 1 Semi-Bold"/>
              </a:rPr>
              <a:t>personalizar</a:t>
            </a:r>
            <a:r>
              <a:rPr lang="en-US" sz="2749" dirty="0">
                <a:solidFill>
                  <a:srgbClr val="383ABB"/>
                </a:solidFill>
                <a:latin typeface="Nunito 1 Semi-Bold"/>
              </a:rPr>
              <a:t> </a:t>
            </a:r>
            <a:r>
              <a:rPr lang="en-US" sz="2749" dirty="0" err="1">
                <a:solidFill>
                  <a:srgbClr val="383ABB"/>
                </a:solidFill>
                <a:latin typeface="Nunito 1 Semi-Bold"/>
              </a:rPr>
              <a:t>los</a:t>
            </a:r>
            <a:r>
              <a:rPr lang="en-US" sz="2749" dirty="0">
                <a:solidFill>
                  <a:srgbClr val="383ABB"/>
                </a:solidFill>
                <a:latin typeface="Nunito 1 Semi-Bold"/>
              </a:rPr>
              <a:t> </a:t>
            </a:r>
            <a:r>
              <a:rPr lang="en-US" sz="2749" dirty="0" err="1">
                <a:solidFill>
                  <a:srgbClr val="383ABB"/>
                </a:solidFill>
                <a:latin typeface="Nunito 1 Semi-Bold"/>
              </a:rPr>
              <a:t>contenidos</a:t>
            </a:r>
            <a:r>
              <a:rPr lang="en-US" sz="2749" dirty="0">
                <a:solidFill>
                  <a:srgbClr val="383ABB"/>
                </a:solidFill>
                <a:latin typeface="Nunito 1 Semi-Bold"/>
              </a:rPr>
              <a:t>.</a:t>
            </a:r>
          </a:p>
          <a:p>
            <a:pPr>
              <a:lnSpc>
                <a:spcPts val="3848"/>
              </a:lnSpc>
            </a:pPr>
            <a:endParaRPr lang="en-US" sz="2749" dirty="0">
              <a:solidFill>
                <a:srgbClr val="383ABB"/>
              </a:solidFill>
              <a:latin typeface="Nunito 1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rot="1359227">
            <a:off x="513251" y="4236200"/>
            <a:ext cx="1838655" cy="1814599"/>
          </a:xfrm>
          <a:custGeom>
            <a:avLst/>
            <a:gdLst/>
            <a:ahLst/>
            <a:cxnLst/>
            <a:rect l="l" t="t" r="r" b="b"/>
            <a:pathLst>
              <a:path w="1838655" h="1814599">
                <a:moveTo>
                  <a:pt x="0" y="0"/>
                </a:moveTo>
                <a:lnTo>
                  <a:pt x="1838656" y="0"/>
                </a:lnTo>
                <a:lnTo>
                  <a:pt x="1838656" y="1814600"/>
                </a:lnTo>
                <a:lnTo>
                  <a:pt x="0" y="1814600"/>
                </a:lnTo>
                <a:lnTo>
                  <a:pt x="0" y="0"/>
                </a:lnTo>
                <a:close/>
              </a:path>
            </a:pathLst>
          </a:custGeom>
          <a:blipFill>
            <a:blip r:embed="rId3"/>
            <a:stretch>
              <a:fillRect t="-2005" r="-8913" b="-2005"/>
            </a:stretch>
          </a:blipFill>
        </p:spPr>
        <p:txBody>
          <a:bodyPr/>
          <a:lstStyle/>
          <a:p>
            <a:endParaRPr lang="es-ES"/>
          </a:p>
        </p:txBody>
      </p:sp>
      <p:sp>
        <p:nvSpPr>
          <p:cNvPr id="4" name="Freeform 4"/>
          <p:cNvSpPr/>
          <p:nvPr/>
        </p:nvSpPr>
        <p:spPr>
          <a:xfrm>
            <a:off x="13530794" y="1447773"/>
            <a:ext cx="3474296" cy="6857163"/>
          </a:xfrm>
          <a:custGeom>
            <a:avLst/>
            <a:gdLst/>
            <a:ahLst/>
            <a:cxnLst/>
            <a:rect l="l" t="t" r="r" b="b"/>
            <a:pathLst>
              <a:path w="3474296" h="6857163">
                <a:moveTo>
                  <a:pt x="0" y="0"/>
                </a:moveTo>
                <a:lnTo>
                  <a:pt x="3474296" y="0"/>
                </a:lnTo>
                <a:lnTo>
                  <a:pt x="3474296" y="6857163"/>
                </a:lnTo>
                <a:lnTo>
                  <a:pt x="0" y="6857163"/>
                </a:lnTo>
                <a:lnTo>
                  <a:pt x="0" y="0"/>
                </a:lnTo>
                <a:close/>
              </a:path>
            </a:pathLst>
          </a:custGeom>
          <a:blipFill>
            <a:blip r:embed="rId4"/>
            <a:stretch>
              <a:fillRect/>
            </a:stretch>
          </a:blipFill>
        </p:spPr>
        <p:txBody>
          <a:bodyPr/>
          <a:lstStyle/>
          <a:p>
            <a:endParaRPr lang="es-ES"/>
          </a:p>
        </p:txBody>
      </p:sp>
      <p:sp>
        <p:nvSpPr>
          <p:cNvPr id="5" name="TextBox 5"/>
          <p:cNvSpPr txBox="1"/>
          <p:nvPr/>
        </p:nvSpPr>
        <p:spPr>
          <a:xfrm>
            <a:off x="2805940" y="2797039"/>
            <a:ext cx="8914452" cy="6483185"/>
          </a:xfrm>
          <a:prstGeom prst="rect">
            <a:avLst/>
          </a:prstGeom>
        </p:spPr>
        <p:txBody>
          <a:bodyPr lIns="0" tIns="0" rIns="0" bIns="0" rtlCol="0" anchor="t">
            <a:spAutoFit/>
          </a:bodyPr>
          <a:lstStyle/>
          <a:p>
            <a:pPr>
              <a:lnSpc>
                <a:spcPts val="3873"/>
              </a:lnSpc>
            </a:pPr>
            <a:r>
              <a:rPr lang="en-US" sz="2766" dirty="0">
                <a:solidFill>
                  <a:srgbClr val="383ABB"/>
                </a:solidFill>
                <a:latin typeface="Nunito 1 Bold"/>
              </a:rPr>
              <a:t>El plan de marketing es un </a:t>
            </a:r>
            <a:r>
              <a:rPr lang="en-US" sz="2766" dirty="0" err="1">
                <a:solidFill>
                  <a:srgbClr val="383ABB"/>
                </a:solidFill>
                <a:latin typeface="Nunito 1 Bold"/>
              </a:rPr>
              <a:t>documento</a:t>
            </a:r>
            <a:r>
              <a:rPr lang="en-US" sz="2766" dirty="0">
                <a:solidFill>
                  <a:srgbClr val="383ABB"/>
                </a:solidFill>
                <a:latin typeface="Nunito 1 Bold"/>
              </a:rPr>
              <a:t> </a:t>
            </a:r>
            <a:r>
              <a:rPr lang="en-US" sz="2766" dirty="0" err="1">
                <a:solidFill>
                  <a:srgbClr val="383ABB"/>
                </a:solidFill>
                <a:latin typeface="Nunito 1 Bold"/>
              </a:rPr>
              <a:t>en</a:t>
            </a:r>
            <a:r>
              <a:rPr lang="en-US" sz="2766" dirty="0">
                <a:solidFill>
                  <a:srgbClr val="383ABB"/>
                </a:solidFill>
                <a:latin typeface="Nunito 1 Bold"/>
              </a:rPr>
              <a:t> </a:t>
            </a:r>
            <a:r>
              <a:rPr lang="en-US" sz="2766" dirty="0" err="1">
                <a:solidFill>
                  <a:srgbClr val="383ABB"/>
                </a:solidFill>
                <a:latin typeface="Nunito 1 Bold"/>
              </a:rPr>
              <a:t>el</a:t>
            </a:r>
            <a:r>
              <a:rPr lang="en-US" sz="2766" dirty="0">
                <a:solidFill>
                  <a:srgbClr val="383ABB"/>
                </a:solidFill>
                <a:latin typeface="Nunito 1 Bold"/>
              </a:rPr>
              <a:t> que </a:t>
            </a:r>
            <a:r>
              <a:rPr lang="en-US" sz="2766" dirty="0" err="1">
                <a:solidFill>
                  <a:srgbClr val="383ABB"/>
                </a:solidFill>
                <a:latin typeface="Nunito 1 Bold"/>
              </a:rPr>
              <a:t>constan</a:t>
            </a:r>
            <a:r>
              <a:rPr lang="en-US" sz="2766" dirty="0">
                <a:solidFill>
                  <a:srgbClr val="383ABB"/>
                </a:solidFill>
                <a:latin typeface="Nunito 1 Bold"/>
              </a:rPr>
              <a:t> </a:t>
            </a:r>
            <a:r>
              <a:rPr lang="en-US" sz="2766" dirty="0" err="1">
                <a:solidFill>
                  <a:srgbClr val="383ABB"/>
                </a:solidFill>
                <a:latin typeface="Nunito 1 Bold"/>
              </a:rPr>
              <a:t>los</a:t>
            </a:r>
            <a:r>
              <a:rPr lang="en-US" sz="2766" dirty="0">
                <a:solidFill>
                  <a:srgbClr val="383ABB"/>
                </a:solidFill>
                <a:latin typeface="Nunito 1 Bold"/>
              </a:rPr>
              <a:t> </a:t>
            </a:r>
            <a:r>
              <a:rPr lang="en-US" sz="2766" dirty="0" err="1">
                <a:solidFill>
                  <a:srgbClr val="383ABB"/>
                </a:solidFill>
                <a:latin typeface="Nunito 1 Bold"/>
              </a:rPr>
              <a:t>objetivos</a:t>
            </a:r>
            <a:r>
              <a:rPr lang="en-US" sz="2766" dirty="0">
                <a:solidFill>
                  <a:srgbClr val="383ABB"/>
                </a:solidFill>
                <a:latin typeface="Nunito 1 Bold"/>
              </a:rPr>
              <a:t> a </a:t>
            </a:r>
            <a:r>
              <a:rPr lang="en-US" sz="2766" dirty="0" err="1">
                <a:solidFill>
                  <a:srgbClr val="383ABB"/>
                </a:solidFill>
                <a:latin typeface="Nunito 1 Bold"/>
              </a:rPr>
              <a:t>alcanzar</a:t>
            </a:r>
            <a:r>
              <a:rPr lang="en-US" sz="2766" dirty="0">
                <a:solidFill>
                  <a:srgbClr val="383ABB"/>
                </a:solidFill>
                <a:latin typeface="Nunito 1 Bold"/>
              </a:rPr>
              <a:t>, </a:t>
            </a:r>
            <a:r>
              <a:rPr lang="en-US" sz="2766" dirty="0" err="1">
                <a:solidFill>
                  <a:srgbClr val="383ABB"/>
                </a:solidFill>
                <a:latin typeface="Nunito 1 Bold"/>
              </a:rPr>
              <a:t>así</a:t>
            </a:r>
            <a:r>
              <a:rPr lang="en-US" sz="2766" dirty="0">
                <a:solidFill>
                  <a:srgbClr val="383ABB"/>
                </a:solidFill>
                <a:latin typeface="Nunito 1 Bold"/>
              </a:rPr>
              <a:t> </a:t>
            </a:r>
            <a:r>
              <a:rPr lang="en-US" sz="2766" dirty="0" err="1">
                <a:solidFill>
                  <a:srgbClr val="383ABB"/>
                </a:solidFill>
                <a:latin typeface="Nunito 1 Bold"/>
              </a:rPr>
              <a:t>como</a:t>
            </a:r>
            <a:r>
              <a:rPr lang="en-US" sz="2766" dirty="0">
                <a:solidFill>
                  <a:srgbClr val="383ABB"/>
                </a:solidFill>
                <a:latin typeface="Nunito 1 Bold"/>
              </a:rPr>
              <a:t> las </a:t>
            </a:r>
            <a:r>
              <a:rPr lang="en-US" sz="2766" dirty="0" err="1">
                <a:solidFill>
                  <a:srgbClr val="383ABB"/>
                </a:solidFill>
                <a:latin typeface="Nunito 1 Bold"/>
              </a:rPr>
              <a:t>acciones</a:t>
            </a:r>
            <a:r>
              <a:rPr lang="en-US" sz="2766" dirty="0">
                <a:solidFill>
                  <a:srgbClr val="383ABB"/>
                </a:solidFill>
                <a:latin typeface="Nunito 1 Bold"/>
              </a:rPr>
              <a:t> de marketing a </a:t>
            </a:r>
            <a:r>
              <a:rPr lang="en-US" sz="2766" dirty="0" err="1">
                <a:solidFill>
                  <a:srgbClr val="383ABB"/>
                </a:solidFill>
                <a:latin typeface="Nunito 1 Bold"/>
              </a:rPr>
              <a:t>realizar</a:t>
            </a:r>
            <a:r>
              <a:rPr lang="en-US" sz="2766" dirty="0">
                <a:solidFill>
                  <a:srgbClr val="383ABB"/>
                </a:solidFill>
                <a:latin typeface="Nunito 1 Bold"/>
              </a:rPr>
              <a:t> y </a:t>
            </a:r>
            <a:r>
              <a:rPr lang="en-US" sz="2766" dirty="0" err="1">
                <a:solidFill>
                  <a:srgbClr val="383ABB"/>
                </a:solidFill>
                <a:latin typeface="Nunito 1 Bold"/>
              </a:rPr>
              <a:t>en</a:t>
            </a:r>
            <a:r>
              <a:rPr lang="en-US" sz="2766" dirty="0">
                <a:solidFill>
                  <a:srgbClr val="383ABB"/>
                </a:solidFill>
                <a:latin typeface="Nunito 1 Bold"/>
              </a:rPr>
              <a:t> </a:t>
            </a:r>
            <a:r>
              <a:rPr lang="en-US" sz="2766" dirty="0" err="1">
                <a:solidFill>
                  <a:srgbClr val="383ABB"/>
                </a:solidFill>
                <a:latin typeface="Nunito 1 Bold"/>
              </a:rPr>
              <a:t>qué</a:t>
            </a:r>
            <a:r>
              <a:rPr lang="en-US" sz="2766" dirty="0">
                <a:solidFill>
                  <a:srgbClr val="383ABB"/>
                </a:solidFill>
                <a:latin typeface="Nunito 1 Bold"/>
              </a:rPr>
              <a:t> </a:t>
            </a:r>
            <a:r>
              <a:rPr lang="en-US" sz="2766" dirty="0" err="1">
                <a:solidFill>
                  <a:srgbClr val="383ABB"/>
                </a:solidFill>
                <a:latin typeface="Nunito 1 Bold"/>
              </a:rPr>
              <a:t>plazos</a:t>
            </a:r>
            <a:r>
              <a:rPr lang="en-US" sz="2766" dirty="0">
                <a:solidFill>
                  <a:srgbClr val="383ABB"/>
                </a:solidFill>
                <a:latin typeface="Nunito 1 Bold"/>
              </a:rPr>
              <a:t>.</a:t>
            </a:r>
          </a:p>
          <a:p>
            <a:pPr lvl="1">
              <a:lnSpc>
                <a:spcPts val="3873"/>
              </a:lnSpc>
            </a:pPr>
            <a:r>
              <a:rPr lang="en-US" sz="2766" dirty="0">
                <a:solidFill>
                  <a:srgbClr val="383ABB"/>
                </a:solidFill>
                <a:latin typeface="Nunito 1 Bold"/>
              </a:rPr>
              <a:t>⇒ En primer </a:t>
            </a:r>
            <a:r>
              <a:rPr lang="en-US" sz="2766" dirty="0" err="1">
                <a:solidFill>
                  <a:srgbClr val="383ABB"/>
                </a:solidFill>
                <a:latin typeface="Nunito 1 Bold"/>
              </a:rPr>
              <a:t>lugar</a:t>
            </a:r>
            <a:r>
              <a:rPr lang="en-US" sz="2766" dirty="0">
                <a:solidFill>
                  <a:srgbClr val="383ABB"/>
                </a:solidFill>
                <a:latin typeface="Nunito 1 Bold"/>
              </a:rPr>
              <a:t>, se </a:t>
            </a:r>
            <a:r>
              <a:rPr lang="en-US" sz="2766" dirty="0" err="1">
                <a:solidFill>
                  <a:srgbClr val="383ABB"/>
                </a:solidFill>
                <a:latin typeface="Nunito 1 Bold"/>
              </a:rPr>
              <a:t>debe</a:t>
            </a:r>
            <a:r>
              <a:rPr lang="en-US" sz="2766" dirty="0">
                <a:solidFill>
                  <a:srgbClr val="383ABB"/>
                </a:solidFill>
                <a:latin typeface="Nunito 1 Bold"/>
              </a:rPr>
              <a:t> </a:t>
            </a:r>
            <a:r>
              <a:rPr lang="en-US" sz="2766" dirty="0" err="1">
                <a:solidFill>
                  <a:srgbClr val="383ABB"/>
                </a:solidFill>
                <a:latin typeface="Nunito 1 Bold"/>
              </a:rPr>
              <a:t>concretar</a:t>
            </a:r>
            <a:r>
              <a:rPr lang="en-US" sz="2766" dirty="0">
                <a:solidFill>
                  <a:srgbClr val="383ABB"/>
                </a:solidFill>
                <a:latin typeface="Nunito 1 Bold"/>
              </a:rPr>
              <a:t> </a:t>
            </a:r>
            <a:r>
              <a:rPr lang="en-US" sz="2766" dirty="0" err="1">
                <a:solidFill>
                  <a:srgbClr val="383ABB"/>
                </a:solidFill>
                <a:latin typeface="Nunito 1 Bold"/>
              </a:rPr>
              <a:t>qué</a:t>
            </a:r>
            <a:r>
              <a:rPr lang="en-US" sz="2766" dirty="0">
                <a:solidFill>
                  <a:srgbClr val="383ABB"/>
                </a:solidFill>
                <a:latin typeface="Nunito 1 Bold"/>
              </a:rPr>
              <a:t> OBJETIVOS </a:t>
            </a:r>
            <a:r>
              <a:rPr lang="en-US" sz="2766" dirty="0" err="1">
                <a:solidFill>
                  <a:srgbClr val="383ABB"/>
                </a:solidFill>
                <a:latin typeface="Nunito 1 Bold"/>
              </a:rPr>
              <a:t>nos</a:t>
            </a:r>
            <a:r>
              <a:rPr lang="en-US" sz="2766" dirty="0">
                <a:solidFill>
                  <a:srgbClr val="383ABB"/>
                </a:solidFill>
                <a:latin typeface="Nunito 1 Bold"/>
              </a:rPr>
              <a:t> </a:t>
            </a:r>
            <a:r>
              <a:rPr lang="en-US" sz="2766" dirty="0" err="1">
                <a:solidFill>
                  <a:srgbClr val="383ABB"/>
                </a:solidFill>
                <a:latin typeface="Nunito 1 Bold"/>
              </a:rPr>
              <a:t>planteamos</a:t>
            </a:r>
            <a:r>
              <a:rPr lang="en-US" sz="2766" dirty="0">
                <a:solidFill>
                  <a:srgbClr val="383ABB"/>
                </a:solidFill>
                <a:latin typeface="Nunito 1 Bold"/>
              </a:rPr>
              <a:t>. Esta </a:t>
            </a:r>
            <a:r>
              <a:rPr lang="en-US" sz="2766" dirty="0" err="1">
                <a:solidFill>
                  <a:srgbClr val="383ABB"/>
                </a:solidFill>
                <a:latin typeface="Nunito 1 Bold"/>
              </a:rPr>
              <a:t>primera</a:t>
            </a:r>
            <a:r>
              <a:rPr lang="en-US" sz="2766" dirty="0">
                <a:solidFill>
                  <a:srgbClr val="383ABB"/>
                </a:solidFill>
                <a:latin typeface="Nunito 1 Bold"/>
              </a:rPr>
              <a:t> </a:t>
            </a:r>
            <a:r>
              <a:rPr lang="en-US" sz="2766" dirty="0" err="1">
                <a:solidFill>
                  <a:srgbClr val="383ABB"/>
                </a:solidFill>
                <a:latin typeface="Nunito 1 Bold"/>
              </a:rPr>
              <a:t>fase</a:t>
            </a:r>
            <a:r>
              <a:rPr lang="en-US" sz="2766" dirty="0">
                <a:solidFill>
                  <a:srgbClr val="383ABB"/>
                </a:solidFill>
                <a:latin typeface="Nunito 1 Bold"/>
              </a:rPr>
              <a:t> se llama MARKETING ESTRATÉGICO.</a:t>
            </a:r>
          </a:p>
          <a:p>
            <a:pPr lvl="1">
              <a:lnSpc>
                <a:spcPts val="3873"/>
              </a:lnSpc>
            </a:pPr>
            <a:r>
              <a:rPr lang="en-US" sz="2766" dirty="0">
                <a:solidFill>
                  <a:srgbClr val="383ABB"/>
                </a:solidFill>
                <a:latin typeface="Nunito 1 Bold"/>
              </a:rPr>
              <a:t>⇒ En </a:t>
            </a:r>
            <a:r>
              <a:rPr lang="en-US" sz="2766" dirty="0" err="1">
                <a:solidFill>
                  <a:srgbClr val="383ABB"/>
                </a:solidFill>
                <a:latin typeface="Nunito 1 Bold"/>
              </a:rPr>
              <a:t>segundo</a:t>
            </a:r>
            <a:r>
              <a:rPr lang="en-US" sz="2766" dirty="0">
                <a:solidFill>
                  <a:srgbClr val="383ABB"/>
                </a:solidFill>
                <a:latin typeface="Nunito 1 Bold"/>
              </a:rPr>
              <a:t> </a:t>
            </a:r>
            <a:r>
              <a:rPr lang="en-US" sz="2766" dirty="0" err="1">
                <a:solidFill>
                  <a:srgbClr val="383ABB"/>
                </a:solidFill>
                <a:latin typeface="Nunito 1 Bold"/>
              </a:rPr>
              <a:t>lugar</a:t>
            </a:r>
            <a:r>
              <a:rPr lang="en-US" sz="2766" dirty="0">
                <a:solidFill>
                  <a:srgbClr val="383ABB"/>
                </a:solidFill>
                <a:latin typeface="Nunito 1 Bold"/>
              </a:rPr>
              <a:t>, </a:t>
            </a:r>
            <a:r>
              <a:rPr lang="en-US" sz="2766" dirty="0" err="1">
                <a:solidFill>
                  <a:srgbClr val="383ABB"/>
                </a:solidFill>
                <a:latin typeface="Nunito 1 Bold"/>
              </a:rPr>
              <a:t>diseñaremos</a:t>
            </a:r>
            <a:r>
              <a:rPr lang="en-US" sz="2766" dirty="0">
                <a:solidFill>
                  <a:srgbClr val="383ABB"/>
                </a:solidFill>
                <a:latin typeface="Nunito 1 Bold"/>
              </a:rPr>
              <a:t> la FORMA PRÁCTICA de </a:t>
            </a:r>
            <a:r>
              <a:rPr lang="en-US" sz="2766" dirty="0" err="1">
                <a:solidFill>
                  <a:srgbClr val="383ABB"/>
                </a:solidFill>
                <a:latin typeface="Nunito 1 Bold"/>
              </a:rPr>
              <a:t>conseguir</a:t>
            </a:r>
            <a:r>
              <a:rPr lang="en-US" sz="2766" dirty="0">
                <a:solidFill>
                  <a:srgbClr val="383ABB"/>
                </a:solidFill>
                <a:latin typeface="Nunito 1 Bold"/>
              </a:rPr>
              <a:t> </a:t>
            </a:r>
            <a:r>
              <a:rPr lang="en-US" sz="2766" dirty="0" err="1">
                <a:solidFill>
                  <a:srgbClr val="383ABB"/>
                </a:solidFill>
                <a:latin typeface="Nunito 1 Bold"/>
              </a:rPr>
              <a:t>los</a:t>
            </a:r>
            <a:r>
              <a:rPr lang="en-US" sz="2766" dirty="0">
                <a:solidFill>
                  <a:srgbClr val="383ABB"/>
                </a:solidFill>
                <a:latin typeface="Nunito 1 Bold"/>
              </a:rPr>
              <a:t> </a:t>
            </a:r>
            <a:r>
              <a:rPr lang="en-US" sz="2766" dirty="0" err="1">
                <a:solidFill>
                  <a:srgbClr val="383ABB"/>
                </a:solidFill>
                <a:latin typeface="Nunito 1 Bold"/>
              </a:rPr>
              <a:t>objetivos</a:t>
            </a:r>
            <a:r>
              <a:rPr lang="en-US" sz="2766" dirty="0">
                <a:solidFill>
                  <a:srgbClr val="383ABB"/>
                </a:solidFill>
                <a:latin typeface="Nunito 1 Bold"/>
              </a:rPr>
              <a:t>, las </a:t>
            </a:r>
            <a:r>
              <a:rPr lang="en-US" sz="2766" dirty="0" err="1">
                <a:solidFill>
                  <a:srgbClr val="383ABB"/>
                </a:solidFill>
                <a:latin typeface="Nunito 1 Bold"/>
              </a:rPr>
              <a:t>acciones</a:t>
            </a:r>
            <a:r>
              <a:rPr lang="en-US" sz="2766" dirty="0">
                <a:solidFill>
                  <a:srgbClr val="383ABB"/>
                </a:solidFill>
                <a:latin typeface="Nunito 1 Bold"/>
              </a:rPr>
              <a:t> </a:t>
            </a:r>
            <a:r>
              <a:rPr lang="en-US" sz="2766" dirty="0" err="1">
                <a:solidFill>
                  <a:srgbClr val="383ABB"/>
                </a:solidFill>
                <a:latin typeface="Nunito 1 Bold"/>
              </a:rPr>
              <a:t>concretas</a:t>
            </a:r>
            <a:r>
              <a:rPr lang="en-US" sz="2766" dirty="0">
                <a:solidFill>
                  <a:srgbClr val="383ABB"/>
                </a:solidFill>
                <a:latin typeface="Nunito 1 Bold"/>
              </a:rPr>
              <a:t> de marketing que </a:t>
            </a:r>
            <a:r>
              <a:rPr lang="en-US" sz="2766" dirty="0" err="1">
                <a:solidFill>
                  <a:srgbClr val="383ABB"/>
                </a:solidFill>
                <a:latin typeface="Nunito 1 Bold"/>
              </a:rPr>
              <a:t>vamos</a:t>
            </a:r>
            <a:r>
              <a:rPr lang="en-US" sz="2766" dirty="0">
                <a:solidFill>
                  <a:srgbClr val="383ABB"/>
                </a:solidFill>
                <a:latin typeface="Nunito 1 Bold"/>
              </a:rPr>
              <a:t> a </a:t>
            </a:r>
            <a:r>
              <a:rPr lang="en-US" sz="2766" dirty="0" err="1">
                <a:solidFill>
                  <a:srgbClr val="383ABB"/>
                </a:solidFill>
                <a:latin typeface="Nunito 1 Bold"/>
              </a:rPr>
              <a:t>poner</a:t>
            </a:r>
            <a:r>
              <a:rPr lang="en-US" sz="2766" dirty="0">
                <a:solidFill>
                  <a:srgbClr val="383ABB"/>
                </a:solidFill>
                <a:latin typeface="Nunito 1 Bold"/>
              </a:rPr>
              <a:t> </a:t>
            </a:r>
            <a:r>
              <a:rPr lang="en-US" sz="2766" dirty="0" err="1">
                <a:solidFill>
                  <a:srgbClr val="383ABB"/>
                </a:solidFill>
                <a:latin typeface="Nunito 1 Bold"/>
              </a:rPr>
              <a:t>en</a:t>
            </a:r>
            <a:r>
              <a:rPr lang="en-US" sz="2766" dirty="0">
                <a:solidFill>
                  <a:srgbClr val="383ABB"/>
                </a:solidFill>
                <a:latin typeface="Nunito 1 Bold"/>
              </a:rPr>
              <a:t> </a:t>
            </a:r>
            <a:r>
              <a:rPr lang="en-US" sz="2766" dirty="0" err="1">
                <a:solidFill>
                  <a:srgbClr val="383ABB"/>
                </a:solidFill>
                <a:latin typeface="Nunito 1 Bold"/>
              </a:rPr>
              <a:t>práctica</a:t>
            </a:r>
            <a:r>
              <a:rPr lang="en-US" sz="2766" dirty="0">
                <a:solidFill>
                  <a:srgbClr val="383ABB"/>
                </a:solidFill>
                <a:latin typeface="Nunito 1 Bold"/>
              </a:rPr>
              <a:t>. Esta </a:t>
            </a:r>
            <a:r>
              <a:rPr lang="en-US" sz="2766" dirty="0" err="1">
                <a:solidFill>
                  <a:srgbClr val="383ABB"/>
                </a:solidFill>
                <a:latin typeface="Nunito 1 Bold"/>
              </a:rPr>
              <a:t>segunda</a:t>
            </a:r>
            <a:r>
              <a:rPr lang="en-US" sz="2766" dirty="0">
                <a:solidFill>
                  <a:srgbClr val="383ABB"/>
                </a:solidFill>
                <a:latin typeface="Nunito 1 Bold"/>
              </a:rPr>
              <a:t> </a:t>
            </a:r>
            <a:r>
              <a:rPr lang="en-US" sz="2766" dirty="0" err="1">
                <a:solidFill>
                  <a:srgbClr val="383ABB"/>
                </a:solidFill>
                <a:latin typeface="Nunito 1 Bold"/>
              </a:rPr>
              <a:t>fase</a:t>
            </a:r>
            <a:r>
              <a:rPr lang="en-US" sz="2766" dirty="0">
                <a:solidFill>
                  <a:srgbClr val="383ABB"/>
                </a:solidFill>
                <a:latin typeface="Nunito 1 Bold"/>
              </a:rPr>
              <a:t> se llama MARKETING OPERATIVO (</a:t>
            </a:r>
            <a:r>
              <a:rPr lang="en-US" sz="2766" dirty="0" err="1">
                <a:solidFill>
                  <a:srgbClr val="383ABB"/>
                </a:solidFill>
                <a:latin typeface="Nunito 1 Bold"/>
              </a:rPr>
              <a:t>más</a:t>
            </a:r>
            <a:r>
              <a:rPr lang="en-US" sz="2766" dirty="0">
                <a:solidFill>
                  <a:srgbClr val="383ABB"/>
                </a:solidFill>
                <a:latin typeface="Nunito 1 Bold"/>
              </a:rPr>
              <a:t> </a:t>
            </a:r>
            <a:r>
              <a:rPr lang="en-US" sz="2766" dirty="0" err="1">
                <a:solidFill>
                  <a:srgbClr val="383ABB"/>
                </a:solidFill>
                <a:latin typeface="Nunito 1 Bold"/>
              </a:rPr>
              <a:t>conocido</a:t>
            </a:r>
            <a:r>
              <a:rPr lang="en-US" sz="2766" dirty="0">
                <a:solidFill>
                  <a:srgbClr val="383ABB"/>
                </a:solidFill>
                <a:latin typeface="Nunito 1 Bold"/>
              </a:rPr>
              <a:t> </a:t>
            </a:r>
            <a:r>
              <a:rPr lang="en-US" sz="2766" dirty="0" err="1">
                <a:solidFill>
                  <a:srgbClr val="383ABB"/>
                </a:solidFill>
                <a:latin typeface="Nunito 1 Bold"/>
              </a:rPr>
              <a:t>como</a:t>
            </a:r>
            <a:r>
              <a:rPr lang="en-US" sz="2766" dirty="0">
                <a:solidFill>
                  <a:srgbClr val="383ABB"/>
                </a:solidFill>
                <a:latin typeface="Nunito 1 Bold"/>
              </a:rPr>
              <a:t> MARKETING MIX). </a:t>
            </a:r>
          </a:p>
          <a:p>
            <a:pPr marL="0" lvl="0" indent="0" algn="l">
              <a:lnSpc>
                <a:spcPts val="3873"/>
              </a:lnSpc>
              <a:spcBef>
                <a:spcPct val="0"/>
              </a:spcBef>
            </a:pPr>
            <a:endParaRPr lang="en-US" sz="2766" dirty="0">
              <a:solidFill>
                <a:srgbClr val="383ABB"/>
              </a:solidFill>
              <a:latin typeface="Nunito 1 Bold"/>
            </a:endParaRPr>
          </a:p>
        </p:txBody>
      </p:sp>
      <p:sp>
        <p:nvSpPr>
          <p:cNvPr id="6" name="TextBox 6"/>
          <p:cNvSpPr txBox="1"/>
          <p:nvPr/>
        </p:nvSpPr>
        <p:spPr>
          <a:xfrm>
            <a:off x="1028700" y="560934"/>
            <a:ext cx="7762760" cy="2156421"/>
          </a:xfrm>
          <a:prstGeom prst="rect">
            <a:avLst/>
          </a:prstGeom>
        </p:spPr>
        <p:txBody>
          <a:bodyPr lIns="0" tIns="0" rIns="0" bIns="0" rtlCol="0" anchor="t">
            <a:spAutoFit/>
          </a:bodyPr>
          <a:lstStyle/>
          <a:p>
            <a:pPr marL="0" lvl="0" indent="0" algn="l">
              <a:lnSpc>
                <a:spcPts val="8359"/>
              </a:lnSpc>
              <a:spcBef>
                <a:spcPct val="0"/>
              </a:spcBef>
            </a:pPr>
            <a:r>
              <a:rPr lang="en-US" sz="8115">
                <a:solidFill>
                  <a:srgbClr val="383ABB"/>
                </a:solidFill>
                <a:latin typeface="Nunito 1 Heavy"/>
              </a:rPr>
              <a:t>EL PLAN DE MARKETING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grpSp>
        <p:nvGrpSpPr>
          <p:cNvPr id="3" name="Group 3"/>
          <p:cNvGrpSpPr/>
          <p:nvPr/>
        </p:nvGrpSpPr>
        <p:grpSpPr>
          <a:xfrm>
            <a:off x="667913" y="586145"/>
            <a:ext cx="7613044" cy="9700855"/>
            <a:chOff x="496659" y="319251"/>
            <a:chExt cx="12214059" cy="15514098"/>
          </a:xfrm>
        </p:grpSpPr>
        <p:sp>
          <p:nvSpPr>
            <p:cNvPr id="4" name="Freeform 4"/>
            <p:cNvSpPr/>
            <p:nvPr/>
          </p:nvSpPr>
          <p:spPr>
            <a:xfrm>
              <a:off x="1777982" y="3545352"/>
              <a:ext cx="8848502" cy="9641043"/>
            </a:xfrm>
            <a:custGeom>
              <a:avLst/>
              <a:gdLst/>
              <a:ahLst/>
              <a:cxnLst/>
              <a:rect l="l" t="t" r="r" b="b"/>
              <a:pathLst>
                <a:path w="10041177" h="10259185">
                  <a:moveTo>
                    <a:pt x="0" y="0"/>
                  </a:moveTo>
                  <a:lnTo>
                    <a:pt x="10041178" y="0"/>
                  </a:lnTo>
                  <a:lnTo>
                    <a:pt x="10041178" y="10259184"/>
                  </a:lnTo>
                  <a:lnTo>
                    <a:pt x="0" y="10259184"/>
                  </a:lnTo>
                  <a:lnTo>
                    <a:pt x="0" y="0"/>
                  </a:lnTo>
                  <a:close/>
                </a:path>
              </a:pathLst>
            </a:custGeom>
            <a:blipFill>
              <a:blip r:embed="rId3"/>
              <a:stretch>
                <a:fillRect/>
              </a:stretch>
            </a:blipFill>
          </p:spPr>
          <p:txBody>
            <a:bodyPr/>
            <a:lstStyle/>
            <a:p>
              <a:endParaRPr lang="es-ES"/>
            </a:p>
          </p:txBody>
        </p:sp>
        <p:sp>
          <p:nvSpPr>
            <p:cNvPr id="5" name="Freeform 5"/>
            <p:cNvSpPr/>
            <p:nvPr/>
          </p:nvSpPr>
          <p:spPr>
            <a:xfrm>
              <a:off x="1494348" y="11735305"/>
              <a:ext cx="567268" cy="566559"/>
            </a:xfrm>
            <a:custGeom>
              <a:avLst/>
              <a:gdLst/>
              <a:ahLst/>
              <a:cxnLst/>
              <a:rect l="l" t="t" r="r" b="b"/>
              <a:pathLst>
                <a:path w="567268" h="566559">
                  <a:moveTo>
                    <a:pt x="0" y="0"/>
                  </a:moveTo>
                  <a:lnTo>
                    <a:pt x="567267" y="0"/>
                  </a:lnTo>
                  <a:lnTo>
                    <a:pt x="567267" y="566558"/>
                  </a:lnTo>
                  <a:lnTo>
                    <a:pt x="0" y="566558"/>
                  </a:lnTo>
                  <a:lnTo>
                    <a:pt x="0" y="0"/>
                  </a:lnTo>
                  <a:close/>
                </a:path>
              </a:pathLst>
            </a:custGeom>
            <a:blipFill>
              <a:blip r:embed="rId4"/>
              <a:stretch>
                <a:fillRect/>
              </a:stretch>
            </a:blipFill>
          </p:spPr>
          <p:txBody>
            <a:bodyPr/>
            <a:lstStyle/>
            <a:p>
              <a:endParaRPr lang="es-ES"/>
            </a:p>
          </p:txBody>
        </p:sp>
        <p:sp>
          <p:nvSpPr>
            <p:cNvPr id="6" name="Freeform 6"/>
            <p:cNvSpPr/>
            <p:nvPr/>
          </p:nvSpPr>
          <p:spPr>
            <a:xfrm>
              <a:off x="9704392" y="9007206"/>
              <a:ext cx="567268" cy="566559"/>
            </a:xfrm>
            <a:custGeom>
              <a:avLst/>
              <a:gdLst/>
              <a:ahLst/>
              <a:cxnLst/>
              <a:rect l="l" t="t" r="r" b="b"/>
              <a:pathLst>
                <a:path w="567268" h="566559">
                  <a:moveTo>
                    <a:pt x="0" y="0"/>
                  </a:moveTo>
                  <a:lnTo>
                    <a:pt x="567268" y="0"/>
                  </a:lnTo>
                  <a:lnTo>
                    <a:pt x="567268" y="566559"/>
                  </a:lnTo>
                  <a:lnTo>
                    <a:pt x="0" y="566559"/>
                  </a:lnTo>
                  <a:lnTo>
                    <a:pt x="0" y="0"/>
                  </a:lnTo>
                  <a:close/>
                </a:path>
              </a:pathLst>
            </a:custGeom>
            <a:blipFill>
              <a:blip r:embed="rId5"/>
              <a:stretch>
                <a:fillRect/>
              </a:stretch>
            </a:blipFill>
          </p:spPr>
          <p:txBody>
            <a:bodyPr/>
            <a:lstStyle/>
            <a:p>
              <a:endParaRPr lang="es-ES"/>
            </a:p>
          </p:txBody>
        </p:sp>
        <p:sp>
          <p:nvSpPr>
            <p:cNvPr id="7" name="Freeform 7"/>
            <p:cNvSpPr/>
            <p:nvPr/>
          </p:nvSpPr>
          <p:spPr>
            <a:xfrm>
              <a:off x="4260970" y="4266610"/>
              <a:ext cx="586873" cy="586139"/>
            </a:xfrm>
            <a:custGeom>
              <a:avLst/>
              <a:gdLst/>
              <a:ahLst/>
              <a:cxnLst/>
              <a:rect l="l" t="t" r="r" b="b"/>
              <a:pathLst>
                <a:path w="586873" h="586139">
                  <a:moveTo>
                    <a:pt x="0" y="0"/>
                  </a:moveTo>
                  <a:lnTo>
                    <a:pt x="586873" y="0"/>
                  </a:lnTo>
                  <a:lnTo>
                    <a:pt x="586873" y="586139"/>
                  </a:lnTo>
                  <a:lnTo>
                    <a:pt x="0" y="586139"/>
                  </a:lnTo>
                  <a:lnTo>
                    <a:pt x="0" y="0"/>
                  </a:lnTo>
                  <a:close/>
                </a:path>
              </a:pathLst>
            </a:custGeom>
            <a:blipFill>
              <a:blip r:embed="rId6"/>
              <a:stretch>
                <a:fillRect/>
              </a:stretch>
            </a:blipFill>
          </p:spPr>
          <p:txBody>
            <a:bodyPr/>
            <a:lstStyle/>
            <a:p>
              <a:endParaRPr lang="es-ES"/>
            </a:p>
          </p:txBody>
        </p:sp>
        <p:sp>
          <p:nvSpPr>
            <p:cNvPr id="8" name="Freeform 8"/>
            <p:cNvSpPr/>
            <p:nvPr/>
          </p:nvSpPr>
          <p:spPr>
            <a:xfrm rot="2558731">
              <a:off x="496659" y="1551218"/>
              <a:ext cx="2562644" cy="2466545"/>
            </a:xfrm>
            <a:custGeom>
              <a:avLst/>
              <a:gdLst/>
              <a:ahLst/>
              <a:cxnLst/>
              <a:rect l="l" t="t" r="r" b="b"/>
              <a:pathLst>
                <a:path w="2562644" h="2466545">
                  <a:moveTo>
                    <a:pt x="0" y="0"/>
                  </a:moveTo>
                  <a:lnTo>
                    <a:pt x="2562644" y="0"/>
                  </a:lnTo>
                  <a:lnTo>
                    <a:pt x="2562644" y="2466544"/>
                  </a:lnTo>
                  <a:lnTo>
                    <a:pt x="0" y="2466544"/>
                  </a:lnTo>
                  <a:lnTo>
                    <a:pt x="0" y="0"/>
                  </a:lnTo>
                  <a:close/>
                </a:path>
              </a:pathLst>
            </a:custGeom>
            <a:blipFill>
              <a:blip r:embed="rId7"/>
              <a:stretch>
                <a:fillRect/>
              </a:stretch>
            </a:blipFill>
          </p:spPr>
          <p:txBody>
            <a:bodyPr/>
            <a:lstStyle/>
            <a:p>
              <a:endParaRPr lang="es-ES"/>
            </a:p>
          </p:txBody>
        </p:sp>
        <p:sp>
          <p:nvSpPr>
            <p:cNvPr id="9" name="Freeform 9"/>
            <p:cNvSpPr/>
            <p:nvPr/>
          </p:nvSpPr>
          <p:spPr>
            <a:xfrm rot="2700000">
              <a:off x="10640868" y="538109"/>
              <a:ext cx="2288707" cy="1850992"/>
            </a:xfrm>
            <a:custGeom>
              <a:avLst/>
              <a:gdLst/>
              <a:ahLst/>
              <a:cxnLst/>
              <a:rect l="l" t="t" r="r" b="b"/>
              <a:pathLst>
                <a:path w="2288707" h="1850992">
                  <a:moveTo>
                    <a:pt x="0" y="0"/>
                  </a:moveTo>
                  <a:lnTo>
                    <a:pt x="2288708" y="0"/>
                  </a:lnTo>
                  <a:lnTo>
                    <a:pt x="2288708" y="1850992"/>
                  </a:lnTo>
                  <a:lnTo>
                    <a:pt x="0" y="1850992"/>
                  </a:lnTo>
                  <a:lnTo>
                    <a:pt x="0" y="0"/>
                  </a:lnTo>
                  <a:close/>
                </a:path>
              </a:pathLst>
            </a:custGeom>
            <a:blipFill>
              <a:blip r:embed="rId8"/>
              <a:stretch>
                <a:fillRect/>
              </a:stretch>
            </a:blipFill>
          </p:spPr>
          <p:txBody>
            <a:bodyPr/>
            <a:lstStyle/>
            <a:p>
              <a:endParaRPr lang="es-ES"/>
            </a:p>
          </p:txBody>
        </p:sp>
        <p:sp>
          <p:nvSpPr>
            <p:cNvPr id="10" name="Freeform 10"/>
            <p:cNvSpPr/>
            <p:nvPr/>
          </p:nvSpPr>
          <p:spPr>
            <a:xfrm>
              <a:off x="1777981" y="13767305"/>
              <a:ext cx="2081656" cy="2066044"/>
            </a:xfrm>
            <a:custGeom>
              <a:avLst/>
              <a:gdLst/>
              <a:ahLst/>
              <a:cxnLst/>
              <a:rect l="l" t="t" r="r" b="b"/>
              <a:pathLst>
                <a:path w="2081656" h="2066044">
                  <a:moveTo>
                    <a:pt x="0" y="0"/>
                  </a:moveTo>
                  <a:lnTo>
                    <a:pt x="2081657" y="0"/>
                  </a:lnTo>
                  <a:lnTo>
                    <a:pt x="2081657" y="2066044"/>
                  </a:lnTo>
                  <a:lnTo>
                    <a:pt x="0" y="2066044"/>
                  </a:lnTo>
                  <a:lnTo>
                    <a:pt x="0" y="0"/>
                  </a:lnTo>
                  <a:close/>
                </a:path>
              </a:pathLst>
            </a:custGeom>
            <a:blipFill>
              <a:blip r:embed="rId9"/>
              <a:stretch>
                <a:fillRect/>
              </a:stretch>
            </a:blipFill>
          </p:spPr>
          <p:txBody>
            <a:bodyPr/>
            <a:lstStyle/>
            <a:p>
              <a:endParaRPr lang="es-ES"/>
            </a:p>
          </p:txBody>
        </p:sp>
        <p:sp>
          <p:nvSpPr>
            <p:cNvPr id="11" name="Freeform 11"/>
            <p:cNvSpPr/>
            <p:nvPr/>
          </p:nvSpPr>
          <p:spPr>
            <a:xfrm>
              <a:off x="8778411" y="12380926"/>
              <a:ext cx="3482899" cy="3452423"/>
            </a:xfrm>
            <a:custGeom>
              <a:avLst/>
              <a:gdLst/>
              <a:ahLst/>
              <a:cxnLst/>
              <a:rect l="l" t="t" r="r" b="b"/>
              <a:pathLst>
                <a:path w="3482899" h="3452423">
                  <a:moveTo>
                    <a:pt x="0" y="0"/>
                  </a:moveTo>
                  <a:lnTo>
                    <a:pt x="3482898" y="0"/>
                  </a:lnTo>
                  <a:lnTo>
                    <a:pt x="3482898" y="3452423"/>
                  </a:lnTo>
                  <a:lnTo>
                    <a:pt x="0" y="3452423"/>
                  </a:lnTo>
                  <a:lnTo>
                    <a:pt x="0" y="0"/>
                  </a:lnTo>
                  <a:close/>
                </a:path>
              </a:pathLst>
            </a:custGeom>
            <a:blipFill>
              <a:blip r:embed="rId10"/>
              <a:stretch>
                <a:fillRect/>
              </a:stretch>
            </a:blipFill>
          </p:spPr>
          <p:txBody>
            <a:bodyPr/>
            <a:lstStyle/>
            <a:p>
              <a:endParaRPr lang="es-ES"/>
            </a:p>
          </p:txBody>
        </p:sp>
      </p:grpSp>
      <p:grpSp>
        <p:nvGrpSpPr>
          <p:cNvPr id="12" name="Group 12"/>
          <p:cNvGrpSpPr/>
          <p:nvPr/>
        </p:nvGrpSpPr>
        <p:grpSpPr>
          <a:xfrm>
            <a:off x="7457003" y="3923563"/>
            <a:ext cx="643772" cy="644112"/>
            <a:chOff x="0" y="0"/>
            <a:chExt cx="812800" cy="813228"/>
          </a:xfrm>
        </p:grpSpPr>
        <p:sp>
          <p:nvSpPr>
            <p:cNvPr id="13" name="Freeform 13"/>
            <p:cNvSpPr/>
            <p:nvPr/>
          </p:nvSpPr>
          <p:spPr>
            <a:xfrm>
              <a:off x="0" y="0"/>
              <a:ext cx="812800" cy="813228"/>
            </a:xfrm>
            <a:custGeom>
              <a:avLst/>
              <a:gdLst/>
              <a:ahLst/>
              <a:cxnLst/>
              <a:rect l="l" t="t" r="r" b="b"/>
              <a:pathLst>
                <a:path w="812800" h="813228">
                  <a:moveTo>
                    <a:pt x="0" y="0"/>
                  </a:moveTo>
                  <a:lnTo>
                    <a:pt x="812800" y="0"/>
                  </a:lnTo>
                  <a:lnTo>
                    <a:pt x="812800" y="813228"/>
                  </a:lnTo>
                  <a:lnTo>
                    <a:pt x="0" y="813228"/>
                  </a:lnTo>
                  <a:close/>
                </a:path>
              </a:pathLst>
            </a:custGeom>
            <a:solidFill>
              <a:srgbClr val="6FB429"/>
            </a:solidFill>
          </p:spPr>
          <p:txBody>
            <a:bodyPr/>
            <a:lstStyle/>
            <a:p>
              <a:endParaRPr lang="es-ES"/>
            </a:p>
          </p:txBody>
        </p:sp>
        <p:sp>
          <p:nvSpPr>
            <p:cNvPr id="14" name="TextBox 14"/>
            <p:cNvSpPr txBox="1"/>
            <p:nvPr/>
          </p:nvSpPr>
          <p:spPr>
            <a:xfrm>
              <a:off x="0" y="9525"/>
              <a:ext cx="812800" cy="803703"/>
            </a:xfrm>
            <a:prstGeom prst="rect">
              <a:avLst/>
            </a:prstGeom>
          </p:spPr>
          <p:txBody>
            <a:bodyPr lIns="50800" tIns="50800" rIns="50800" bIns="50800" rtlCol="0" anchor="ctr"/>
            <a:lstStyle/>
            <a:p>
              <a:pPr algn="ctr">
                <a:lnSpc>
                  <a:spcPts val="3269"/>
                </a:lnSpc>
              </a:pPr>
              <a:r>
                <a:rPr lang="en-US" sz="2770">
                  <a:solidFill>
                    <a:srgbClr val="FFFFFF"/>
                  </a:solidFill>
                  <a:latin typeface="Nunito 1 Ultra-Bold"/>
                </a:rPr>
                <a:t>1</a:t>
              </a:r>
            </a:p>
          </p:txBody>
        </p:sp>
      </p:grpSp>
      <p:grpSp>
        <p:nvGrpSpPr>
          <p:cNvPr id="15" name="Group 15"/>
          <p:cNvGrpSpPr/>
          <p:nvPr/>
        </p:nvGrpSpPr>
        <p:grpSpPr>
          <a:xfrm>
            <a:off x="10714811" y="7143560"/>
            <a:ext cx="643772" cy="644112"/>
            <a:chOff x="0" y="0"/>
            <a:chExt cx="812800" cy="813228"/>
          </a:xfrm>
        </p:grpSpPr>
        <p:sp>
          <p:nvSpPr>
            <p:cNvPr id="16" name="Freeform 16"/>
            <p:cNvSpPr/>
            <p:nvPr/>
          </p:nvSpPr>
          <p:spPr>
            <a:xfrm>
              <a:off x="0" y="0"/>
              <a:ext cx="812800" cy="813228"/>
            </a:xfrm>
            <a:custGeom>
              <a:avLst/>
              <a:gdLst/>
              <a:ahLst/>
              <a:cxnLst/>
              <a:rect l="l" t="t" r="r" b="b"/>
              <a:pathLst>
                <a:path w="812800" h="813228">
                  <a:moveTo>
                    <a:pt x="0" y="0"/>
                  </a:moveTo>
                  <a:lnTo>
                    <a:pt x="812800" y="0"/>
                  </a:lnTo>
                  <a:lnTo>
                    <a:pt x="812800" y="813228"/>
                  </a:lnTo>
                  <a:lnTo>
                    <a:pt x="0" y="813228"/>
                  </a:lnTo>
                  <a:close/>
                </a:path>
              </a:pathLst>
            </a:custGeom>
            <a:solidFill>
              <a:srgbClr val="6FB429"/>
            </a:solidFill>
          </p:spPr>
          <p:txBody>
            <a:bodyPr/>
            <a:lstStyle/>
            <a:p>
              <a:endParaRPr lang="es-ES"/>
            </a:p>
          </p:txBody>
        </p:sp>
        <p:sp>
          <p:nvSpPr>
            <p:cNvPr id="17" name="TextBox 17"/>
            <p:cNvSpPr txBox="1"/>
            <p:nvPr/>
          </p:nvSpPr>
          <p:spPr>
            <a:xfrm>
              <a:off x="0" y="9525"/>
              <a:ext cx="812800" cy="803703"/>
            </a:xfrm>
            <a:prstGeom prst="rect">
              <a:avLst/>
            </a:prstGeom>
          </p:spPr>
          <p:txBody>
            <a:bodyPr lIns="50800" tIns="50800" rIns="50800" bIns="50800" rtlCol="0" anchor="ctr"/>
            <a:lstStyle/>
            <a:p>
              <a:pPr algn="ctr">
                <a:lnSpc>
                  <a:spcPts val="3269"/>
                </a:lnSpc>
              </a:pPr>
              <a:r>
                <a:rPr lang="en-US" sz="2770">
                  <a:solidFill>
                    <a:srgbClr val="FFFFFF"/>
                  </a:solidFill>
                  <a:latin typeface="Nunito 1 Ultra-Bold"/>
                </a:rPr>
                <a:t>3</a:t>
              </a:r>
            </a:p>
          </p:txBody>
        </p:sp>
      </p:grpSp>
      <p:grpSp>
        <p:nvGrpSpPr>
          <p:cNvPr id="18" name="Group 18"/>
          <p:cNvGrpSpPr/>
          <p:nvPr/>
        </p:nvGrpSpPr>
        <p:grpSpPr>
          <a:xfrm>
            <a:off x="12639718" y="3279451"/>
            <a:ext cx="643772" cy="644112"/>
            <a:chOff x="0" y="0"/>
            <a:chExt cx="812800" cy="813228"/>
          </a:xfrm>
        </p:grpSpPr>
        <p:sp>
          <p:nvSpPr>
            <p:cNvPr id="19" name="Freeform 19"/>
            <p:cNvSpPr/>
            <p:nvPr/>
          </p:nvSpPr>
          <p:spPr>
            <a:xfrm>
              <a:off x="0" y="0"/>
              <a:ext cx="812800" cy="813228"/>
            </a:xfrm>
            <a:custGeom>
              <a:avLst/>
              <a:gdLst/>
              <a:ahLst/>
              <a:cxnLst/>
              <a:rect l="l" t="t" r="r" b="b"/>
              <a:pathLst>
                <a:path w="812800" h="813228">
                  <a:moveTo>
                    <a:pt x="0" y="0"/>
                  </a:moveTo>
                  <a:lnTo>
                    <a:pt x="812800" y="0"/>
                  </a:lnTo>
                  <a:lnTo>
                    <a:pt x="812800" y="813228"/>
                  </a:lnTo>
                  <a:lnTo>
                    <a:pt x="0" y="813228"/>
                  </a:lnTo>
                  <a:close/>
                </a:path>
              </a:pathLst>
            </a:custGeom>
            <a:solidFill>
              <a:srgbClr val="6FB429"/>
            </a:solidFill>
          </p:spPr>
          <p:txBody>
            <a:bodyPr/>
            <a:lstStyle/>
            <a:p>
              <a:endParaRPr lang="es-ES"/>
            </a:p>
          </p:txBody>
        </p:sp>
        <p:sp>
          <p:nvSpPr>
            <p:cNvPr id="20" name="TextBox 20"/>
            <p:cNvSpPr txBox="1"/>
            <p:nvPr/>
          </p:nvSpPr>
          <p:spPr>
            <a:xfrm>
              <a:off x="0" y="9525"/>
              <a:ext cx="812800" cy="803703"/>
            </a:xfrm>
            <a:prstGeom prst="rect">
              <a:avLst/>
            </a:prstGeom>
          </p:spPr>
          <p:txBody>
            <a:bodyPr lIns="50800" tIns="50800" rIns="50800" bIns="50800" rtlCol="0" anchor="ctr"/>
            <a:lstStyle/>
            <a:p>
              <a:pPr algn="ctr">
                <a:lnSpc>
                  <a:spcPts val="3269"/>
                </a:lnSpc>
              </a:pPr>
              <a:r>
                <a:rPr lang="en-US" sz="2770">
                  <a:solidFill>
                    <a:srgbClr val="FFFFFF"/>
                  </a:solidFill>
                  <a:latin typeface="Nunito 1 Ultra-Bold"/>
                </a:rPr>
                <a:t>2</a:t>
              </a:r>
            </a:p>
          </p:txBody>
        </p:sp>
      </p:grpSp>
      <p:sp>
        <p:nvSpPr>
          <p:cNvPr id="21" name="TextBox 21"/>
          <p:cNvSpPr txBox="1"/>
          <p:nvPr/>
        </p:nvSpPr>
        <p:spPr>
          <a:xfrm>
            <a:off x="9713974" y="735323"/>
            <a:ext cx="7762760" cy="2457450"/>
          </a:xfrm>
          <a:prstGeom prst="rect">
            <a:avLst/>
          </a:prstGeom>
        </p:spPr>
        <p:txBody>
          <a:bodyPr lIns="0" tIns="0" rIns="0" bIns="0" rtlCol="0" anchor="t">
            <a:spAutoFit/>
          </a:bodyPr>
          <a:lstStyle/>
          <a:p>
            <a:pPr marL="0" lvl="0" indent="0" algn="l">
              <a:lnSpc>
                <a:spcPts val="9738"/>
              </a:lnSpc>
            </a:pPr>
            <a:r>
              <a:rPr lang="en-US" sz="8115">
                <a:solidFill>
                  <a:srgbClr val="383ABB"/>
                </a:solidFill>
                <a:latin typeface="Nunito 1 Heavy"/>
              </a:rPr>
              <a:t>MARKETING ESTRATÉGICO</a:t>
            </a:r>
          </a:p>
        </p:txBody>
      </p:sp>
      <p:sp>
        <p:nvSpPr>
          <p:cNvPr id="22" name="TextBox 22"/>
          <p:cNvSpPr txBox="1"/>
          <p:nvPr/>
        </p:nvSpPr>
        <p:spPr>
          <a:xfrm>
            <a:off x="6981851" y="4805490"/>
            <a:ext cx="6405640" cy="2338070"/>
          </a:xfrm>
          <a:prstGeom prst="rect">
            <a:avLst/>
          </a:prstGeom>
        </p:spPr>
        <p:txBody>
          <a:bodyPr lIns="0" tIns="0" rIns="0" bIns="0" rtlCol="0" anchor="t">
            <a:spAutoFit/>
          </a:bodyPr>
          <a:lstStyle/>
          <a:p>
            <a:pPr>
              <a:lnSpc>
                <a:spcPts val="2380"/>
              </a:lnSpc>
            </a:pPr>
            <a:r>
              <a:rPr lang="en-US" sz="1700">
                <a:solidFill>
                  <a:srgbClr val="191A92"/>
                </a:solidFill>
                <a:latin typeface="Nunito 1 Semi-Bold"/>
              </a:rPr>
              <a:t>•A partir del estudio de mercado nos plantearemos unos objetivos a alcanzar con el marketing: </a:t>
            </a:r>
          </a:p>
          <a:p>
            <a:pPr marL="367031" lvl="1" indent="-183515">
              <a:lnSpc>
                <a:spcPts val="2380"/>
              </a:lnSpc>
              <a:buFont typeface="Arial"/>
              <a:buChar char="•"/>
            </a:pPr>
            <a:r>
              <a:rPr lang="en-US" sz="1700">
                <a:solidFill>
                  <a:srgbClr val="191A92"/>
                </a:solidFill>
                <a:latin typeface="Nunito 1 Semi-Bold"/>
              </a:rPr>
              <a:t>Queremos que nos conozcan más. </a:t>
            </a:r>
          </a:p>
          <a:p>
            <a:pPr marL="367031" lvl="1" indent="-183515">
              <a:lnSpc>
                <a:spcPts val="2380"/>
              </a:lnSpc>
              <a:buFont typeface="Arial"/>
              <a:buChar char="•"/>
            </a:pPr>
            <a:r>
              <a:rPr lang="en-US" sz="1700">
                <a:solidFill>
                  <a:srgbClr val="191A92"/>
                </a:solidFill>
                <a:latin typeface="Nunito 1 Semi-Bold"/>
              </a:rPr>
              <a:t>Queremos dar una imagen de calidad.</a:t>
            </a:r>
          </a:p>
          <a:p>
            <a:pPr marL="367031" lvl="1" indent="-183515">
              <a:lnSpc>
                <a:spcPts val="2380"/>
              </a:lnSpc>
              <a:buFont typeface="Arial"/>
              <a:buChar char="•"/>
            </a:pPr>
            <a:r>
              <a:rPr lang="en-US" sz="1700">
                <a:solidFill>
                  <a:srgbClr val="191A92"/>
                </a:solidFill>
                <a:latin typeface="Nunito 1 Semi-Bold"/>
              </a:rPr>
              <a:t>Queremos que nos perciban como un producto barato.</a:t>
            </a:r>
          </a:p>
          <a:p>
            <a:pPr marL="367031" lvl="1" indent="-183515">
              <a:lnSpc>
                <a:spcPts val="2380"/>
              </a:lnSpc>
              <a:buFont typeface="Arial"/>
              <a:buChar char="•"/>
            </a:pPr>
            <a:r>
              <a:rPr lang="en-US" sz="1700">
                <a:solidFill>
                  <a:srgbClr val="191A92"/>
                </a:solidFill>
                <a:latin typeface="Nunito 1 Semi-Bold"/>
              </a:rPr>
              <a:t>Deseamos introducirnos en un nuevo segmento de mercado, etc.</a:t>
            </a:r>
          </a:p>
          <a:p>
            <a:pPr>
              <a:lnSpc>
                <a:spcPts val="2380"/>
              </a:lnSpc>
            </a:pPr>
            <a:endParaRPr lang="en-US" sz="1700">
              <a:solidFill>
                <a:srgbClr val="191A92"/>
              </a:solidFill>
              <a:latin typeface="Nunito 1 Semi-Bold"/>
            </a:endParaRPr>
          </a:p>
        </p:txBody>
      </p:sp>
      <p:sp>
        <p:nvSpPr>
          <p:cNvPr id="23" name="TextBox 23"/>
          <p:cNvSpPr txBox="1"/>
          <p:nvPr/>
        </p:nvSpPr>
        <p:spPr>
          <a:xfrm>
            <a:off x="10714811" y="8029385"/>
            <a:ext cx="6544489" cy="1452245"/>
          </a:xfrm>
          <a:prstGeom prst="rect">
            <a:avLst/>
          </a:prstGeom>
        </p:spPr>
        <p:txBody>
          <a:bodyPr lIns="0" tIns="0" rIns="0" bIns="0" rtlCol="0" anchor="t">
            <a:spAutoFit/>
          </a:bodyPr>
          <a:lstStyle/>
          <a:p>
            <a:pPr>
              <a:lnSpc>
                <a:spcPts val="2380"/>
              </a:lnSpc>
            </a:pPr>
            <a:r>
              <a:rPr lang="en-US" sz="1700">
                <a:solidFill>
                  <a:srgbClr val="191A92"/>
                </a:solidFill>
                <a:latin typeface="Nunito 1 Semi-Bold"/>
              </a:rPr>
              <a:t>•Por lo tanto, la ESTRATEGIA DE POSICIONAMIENTO consiste en decidir con qué características se desea que los consumidores perciban el producto como diferente a los productos de la competencia y sea el mejor percibido.</a:t>
            </a:r>
          </a:p>
          <a:p>
            <a:pPr>
              <a:lnSpc>
                <a:spcPts val="2380"/>
              </a:lnSpc>
            </a:pPr>
            <a:endParaRPr lang="en-US" sz="1700">
              <a:solidFill>
                <a:srgbClr val="191A92"/>
              </a:solidFill>
              <a:latin typeface="Nunito 1 Semi-Bold"/>
            </a:endParaRPr>
          </a:p>
        </p:txBody>
      </p:sp>
      <p:sp>
        <p:nvSpPr>
          <p:cNvPr id="24" name="TextBox 24"/>
          <p:cNvSpPr txBox="1"/>
          <p:nvPr/>
        </p:nvSpPr>
        <p:spPr>
          <a:xfrm>
            <a:off x="13135149" y="3968054"/>
            <a:ext cx="4124151" cy="1747520"/>
          </a:xfrm>
          <a:prstGeom prst="rect">
            <a:avLst/>
          </a:prstGeom>
        </p:spPr>
        <p:txBody>
          <a:bodyPr lIns="0" tIns="0" rIns="0" bIns="0" rtlCol="0" anchor="t">
            <a:spAutoFit/>
          </a:bodyPr>
          <a:lstStyle/>
          <a:p>
            <a:pPr>
              <a:lnSpc>
                <a:spcPts val="2380"/>
              </a:lnSpc>
            </a:pPr>
            <a:r>
              <a:rPr lang="en-US" sz="1700">
                <a:solidFill>
                  <a:srgbClr val="191A92"/>
                </a:solidFill>
                <a:latin typeface="Nunito 1 Semi-Bold"/>
              </a:rPr>
              <a:t>•En esta fase es importante decidir la “ESTRATEGIA DE POSICIONAMIENTO” de nuestro producto. Ahora no basta con tener un buen producto, además debe ser el mejor percibido por el consumidor.</a:t>
            </a:r>
          </a:p>
          <a:p>
            <a:pPr>
              <a:lnSpc>
                <a:spcPts val="2380"/>
              </a:lnSpc>
            </a:pPr>
            <a:endParaRPr lang="en-US" sz="1700">
              <a:solidFill>
                <a:srgbClr val="191A92"/>
              </a:solidFill>
              <a:latin typeface="Nunito 1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644475" y="2259579"/>
            <a:ext cx="7111889" cy="7366364"/>
          </a:xfrm>
          <a:custGeom>
            <a:avLst/>
            <a:gdLst/>
            <a:ahLst/>
            <a:cxnLst/>
            <a:rect l="l" t="t" r="r" b="b"/>
            <a:pathLst>
              <a:path w="7111889" h="7366364">
                <a:moveTo>
                  <a:pt x="0" y="0"/>
                </a:moveTo>
                <a:lnTo>
                  <a:pt x="7111889" y="0"/>
                </a:lnTo>
                <a:lnTo>
                  <a:pt x="7111889" y="7366363"/>
                </a:lnTo>
                <a:lnTo>
                  <a:pt x="0" y="736636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ES"/>
          </a:p>
        </p:txBody>
      </p:sp>
      <p:sp>
        <p:nvSpPr>
          <p:cNvPr id="4" name="Freeform 4"/>
          <p:cNvSpPr/>
          <p:nvPr/>
        </p:nvSpPr>
        <p:spPr>
          <a:xfrm>
            <a:off x="10530687" y="2259579"/>
            <a:ext cx="7111889" cy="7366364"/>
          </a:xfrm>
          <a:custGeom>
            <a:avLst/>
            <a:gdLst/>
            <a:ahLst/>
            <a:cxnLst/>
            <a:rect l="l" t="t" r="r" b="b"/>
            <a:pathLst>
              <a:path w="7111889" h="7366364">
                <a:moveTo>
                  <a:pt x="0" y="0"/>
                </a:moveTo>
                <a:lnTo>
                  <a:pt x="7111890" y="0"/>
                </a:lnTo>
                <a:lnTo>
                  <a:pt x="7111890" y="7366363"/>
                </a:lnTo>
                <a:lnTo>
                  <a:pt x="0" y="73663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5" name="Freeform 5"/>
          <p:cNvSpPr/>
          <p:nvPr/>
        </p:nvSpPr>
        <p:spPr>
          <a:xfrm>
            <a:off x="6684323" y="6876795"/>
            <a:ext cx="4805055" cy="4763010"/>
          </a:xfrm>
          <a:custGeom>
            <a:avLst/>
            <a:gdLst/>
            <a:ahLst/>
            <a:cxnLst/>
            <a:rect l="l" t="t" r="r" b="b"/>
            <a:pathLst>
              <a:path w="4805055" h="4763010">
                <a:moveTo>
                  <a:pt x="0" y="0"/>
                </a:moveTo>
                <a:lnTo>
                  <a:pt x="4805054" y="0"/>
                </a:lnTo>
                <a:lnTo>
                  <a:pt x="4805054" y="4763010"/>
                </a:lnTo>
                <a:lnTo>
                  <a:pt x="0" y="4763010"/>
                </a:lnTo>
                <a:lnTo>
                  <a:pt x="0" y="0"/>
                </a:lnTo>
                <a:close/>
              </a:path>
            </a:pathLst>
          </a:custGeom>
          <a:blipFill>
            <a:blip r:embed="rId5"/>
            <a:stretch>
              <a:fillRect/>
            </a:stretch>
          </a:blipFill>
        </p:spPr>
        <p:txBody>
          <a:bodyPr/>
          <a:lstStyle/>
          <a:p>
            <a:endParaRPr lang="es-ES"/>
          </a:p>
        </p:txBody>
      </p:sp>
      <p:sp>
        <p:nvSpPr>
          <p:cNvPr id="6" name="TextBox 6"/>
          <p:cNvSpPr txBox="1"/>
          <p:nvPr/>
        </p:nvSpPr>
        <p:spPr>
          <a:xfrm>
            <a:off x="1641334" y="538751"/>
            <a:ext cx="14891032" cy="1037048"/>
          </a:xfrm>
          <a:prstGeom prst="rect">
            <a:avLst/>
          </a:prstGeom>
        </p:spPr>
        <p:txBody>
          <a:bodyPr lIns="0" tIns="0" rIns="0" bIns="0" rtlCol="0" anchor="t">
            <a:spAutoFit/>
          </a:bodyPr>
          <a:lstStyle/>
          <a:p>
            <a:pPr marL="0" lvl="0" indent="0" algn="ctr">
              <a:lnSpc>
                <a:spcPts val="4033"/>
              </a:lnSpc>
              <a:spcBef>
                <a:spcPct val="0"/>
              </a:spcBef>
            </a:pPr>
            <a:r>
              <a:rPr lang="en-US" sz="3916">
                <a:solidFill>
                  <a:srgbClr val="383ABB"/>
                </a:solidFill>
                <a:latin typeface="Nunito 1 Heavy"/>
              </a:rPr>
              <a:t>EXISTEN DOS ESTRATEGIAS DE POSICIONAMIENTO PRINCIPALES</a:t>
            </a:r>
          </a:p>
        </p:txBody>
      </p:sp>
      <p:sp>
        <p:nvSpPr>
          <p:cNvPr id="7" name="TextBox 7"/>
          <p:cNvSpPr txBox="1"/>
          <p:nvPr/>
        </p:nvSpPr>
        <p:spPr>
          <a:xfrm>
            <a:off x="1352963" y="2915788"/>
            <a:ext cx="5530766" cy="1171320"/>
          </a:xfrm>
          <a:prstGeom prst="rect">
            <a:avLst/>
          </a:prstGeom>
        </p:spPr>
        <p:txBody>
          <a:bodyPr lIns="0" tIns="0" rIns="0" bIns="0" rtlCol="0" anchor="t">
            <a:spAutoFit/>
          </a:bodyPr>
          <a:lstStyle/>
          <a:p>
            <a:pPr marL="0" lvl="0" indent="0" algn="ctr">
              <a:lnSpc>
                <a:spcPts val="4531"/>
              </a:lnSpc>
              <a:spcBef>
                <a:spcPct val="0"/>
              </a:spcBef>
            </a:pPr>
            <a:r>
              <a:rPr lang="en-US" sz="4399">
                <a:solidFill>
                  <a:srgbClr val="FFFFFF"/>
                </a:solidFill>
                <a:latin typeface="Nunito 1 Heavy"/>
              </a:rPr>
              <a:t>POSICIONAMIENTO EN CALIDAD</a:t>
            </a:r>
          </a:p>
        </p:txBody>
      </p:sp>
      <p:sp>
        <p:nvSpPr>
          <p:cNvPr id="8" name="TextBox 8"/>
          <p:cNvSpPr txBox="1"/>
          <p:nvPr/>
        </p:nvSpPr>
        <p:spPr>
          <a:xfrm>
            <a:off x="11344963" y="2915788"/>
            <a:ext cx="5483338" cy="1171320"/>
          </a:xfrm>
          <a:prstGeom prst="rect">
            <a:avLst/>
          </a:prstGeom>
        </p:spPr>
        <p:txBody>
          <a:bodyPr lIns="0" tIns="0" rIns="0" bIns="0" rtlCol="0" anchor="t">
            <a:spAutoFit/>
          </a:bodyPr>
          <a:lstStyle/>
          <a:p>
            <a:pPr marL="0" lvl="0" indent="0" algn="ctr">
              <a:lnSpc>
                <a:spcPts val="4531"/>
              </a:lnSpc>
              <a:spcBef>
                <a:spcPct val="0"/>
              </a:spcBef>
            </a:pPr>
            <a:r>
              <a:rPr lang="en-US" sz="4399">
                <a:solidFill>
                  <a:srgbClr val="FFFFFF"/>
                </a:solidFill>
                <a:latin typeface="Nunito 1 Heavy"/>
              </a:rPr>
              <a:t>POSICIONAMIENTO EN PRECIO</a:t>
            </a:r>
          </a:p>
        </p:txBody>
      </p:sp>
      <p:sp>
        <p:nvSpPr>
          <p:cNvPr id="9" name="TextBox 9"/>
          <p:cNvSpPr txBox="1"/>
          <p:nvPr/>
        </p:nvSpPr>
        <p:spPr>
          <a:xfrm>
            <a:off x="8100213" y="1913903"/>
            <a:ext cx="2087575" cy="1908520"/>
          </a:xfrm>
          <a:prstGeom prst="rect">
            <a:avLst/>
          </a:prstGeom>
        </p:spPr>
        <p:txBody>
          <a:bodyPr lIns="0" tIns="0" rIns="0" bIns="0" rtlCol="0" anchor="t">
            <a:spAutoFit/>
          </a:bodyPr>
          <a:lstStyle/>
          <a:p>
            <a:pPr algn="ctr">
              <a:lnSpc>
                <a:spcPts val="15090"/>
              </a:lnSpc>
            </a:pPr>
            <a:r>
              <a:rPr lang="en-US" sz="12788" spc="754">
                <a:solidFill>
                  <a:srgbClr val="6FB429"/>
                </a:solidFill>
                <a:latin typeface="Nunito 1 Heavy"/>
              </a:rPr>
              <a:t>vs</a:t>
            </a:r>
          </a:p>
        </p:txBody>
      </p:sp>
      <p:sp>
        <p:nvSpPr>
          <p:cNvPr id="10" name="TextBox 10"/>
          <p:cNvSpPr txBox="1"/>
          <p:nvPr/>
        </p:nvSpPr>
        <p:spPr>
          <a:xfrm>
            <a:off x="1352963" y="4242929"/>
            <a:ext cx="5694913" cy="5006340"/>
          </a:xfrm>
          <a:prstGeom prst="rect">
            <a:avLst/>
          </a:prstGeom>
        </p:spPr>
        <p:txBody>
          <a:bodyPr lIns="0" tIns="0" rIns="0" bIns="0" rtlCol="0" anchor="t">
            <a:spAutoFit/>
          </a:bodyPr>
          <a:lstStyle/>
          <a:p>
            <a:pPr>
              <a:lnSpc>
                <a:spcPts val="3359"/>
              </a:lnSpc>
            </a:pPr>
            <a:r>
              <a:rPr lang="en-US" sz="2399">
                <a:solidFill>
                  <a:srgbClr val="FFFFFF"/>
                </a:solidFill>
                <a:latin typeface="Nunito 1 Bold"/>
              </a:rPr>
              <a:t>•Se trata de una estrategia de diferenciación del producto, para que sea percibido por los consumidores como distinto por su calidad, su marca, su imagen.</a:t>
            </a:r>
          </a:p>
          <a:p>
            <a:pPr>
              <a:lnSpc>
                <a:spcPts val="3359"/>
              </a:lnSpc>
            </a:pPr>
            <a:endParaRPr lang="en-US" sz="2399">
              <a:solidFill>
                <a:srgbClr val="FFFFFF"/>
              </a:solidFill>
              <a:latin typeface="Nunito 1 Bold"/>
            </a:endParaRPr>
          </a:p>
          <a:p>
            <a:pPr>
              <a:lnSpc>
                <a:spcPts val="3359"/>
              </a:lnSpc>
            </a:pPr>
            <a:r>
              <a:rPr lang="en-US" sz="2399">
                <a:solidFill>
                  <a:srgbClr val="FFFFFF"/>
                </a:solidFill>
                <a:latin typeface="Nunito 1 Bold"/>
              </a:rPr>
              <a:t>•Por ejemplo, la marca Audi se ha posicionado en calidad, al ofrecer calidad pero con modernidad y diseño sin ostentación, con ello se ha diferenciado de Mercedes.</a:t>
            </a:r>
          </a:p>
          <a:p>
            <a:pPr marL="0" lvl="0" indent="0" algn="ctr">
              <a:lnSpc>
                <a:spcPts val="3359"/>
              </a:lnSpc>
            </a:pPr>
            <a:endParaRPr lang="en-US" sz="2399">
              <a:solidFill>
                <a:srgbClr val="FFFFFF"/>
              </a:solidFill>
              <a:latin typeface="Nunito 1 Bold"/>
            </a:endParaRPr>
          </a:p>
        </p:txBody>
      </p:sp>
      <p:sp>
        <p:nvSpPr>
          <p:cNvPr id="11" name="TextBox 11"/>
          <p:cNvSpPr txBox="1"/>
          <p:nvPr/>
        </p:nvSpPr>
        <p:spPr>
          <a:xfrm>
            <a:off x="11239176" y="4242929"/>
            <a:ext cx="5694913" cy="4168140"/>
          </a:xfrm>
          <a:prstGeom prst="rect">
            <a:avLst/>
          </a:prstGeom>
        </p:spPr>
        <p:txBody>
          <a:bodyPr lIns="0" tIns="0" rIns="0" bIns="0" rtlCol="0" anchor="t">
            <a:spAutoFit/>
          </a:bodyPr>
          <a:lstStyle/>
          <a:p>
            <a:pPr>
              <a:lnSpc>
                <a:spcPts val="3359"/>
              </a:lnSpc>
            </a:pPr>
            <a:r>
              <a:rPr lang="en-US" sz="2399">
                <a:solidFill>
                  <a:srgbClr val="FFFFFF"/>
                </a:solidFill>
                <a:latin typeface="Nunito 1 Bold"/>
              </a:rPr>
              <a:t>•Se trata de una estrategia basada en liderazgo de costes, la empresa intenta producir más barato que la competencia y que así sea percibido por los consumidores.</a:t>
            </a:r>
          </a:p>
          <a:p>
            <a:pPr>
              <a:lnSpc>
                <a:spcPts val="3359"/>
              </a:lnSpc>
            </a:pPr>
            <a:endParaRPr lang="en-US" sz="2399">
              <a:solidFill>
                <a:srgbClr val="FFFFFF"/>
              </a:solidFill>
              <a:latin typeface="Nunito 1 Bold"/>
            </a:endParaRPr>
          </a:p>
          <a:p>
            <a:pPr>
              <a:lnSpc>
                <a:spcPts val="3359"/>
              </a:lnSpc>
            </a:pPr>
            <a:r>
              <a:rPr lang="en-US" sz="2399">
                <a:solidFill>
                  <a:srgbClr val="FFFFFF"/>
                </a:solidFill>
                <a:latin typeface="Nunito 1 Bold"/>
              </a:rPr>
              <a:t>•Por ejemplo, Mediamarkt ("yo no soy tonto") o Mercadona ("Siempre precios bajos) o Ikea en muebles.</a:t>
            </a:r>
          </a:p>
          <a:p>
            <a:pPr marL="0" lvl="0" indent="0">
              <a:lnSpc>
                <a:spcPts val="3359"/>
              </a:lnSpc>
            </a:pPr>
            <a:endParaRPr lang="en-US" sz="2399">
              <a:solidFill>
                <a:srgbClr val="FFFFFF"/>
              </a:solidFill>
              <a:latin typeface="Nunito 1 Bold"/>
            </a:endParaRPr>
          </a:p>
        </p:txBody>
      </p:sp>
      <p:grpSp>
        <p:nvGrpSpPr>
          <p:cNvPr id="12" name="Group 12"/>
          <p:cNvGrpSpPr/>
          <p:nvPr/>
        </p:nvGrpSpPr>
        <p:grpSpPr>
          <a:xfrm>
            <a:off x="7585891" y="3822423"/>
            <a:ext cx="3463137" cy="3421713"/>
            <a:chOff x="0" y="0"/>
            <a:chExt cx="4617516" cy="4562283"/>
          </a:xfrm>
        </p:grpSpPr>
        <p:sp>
          <p:nvSpPr>
            <p:cNvPr id="13" name="Freeform 13"/>
            <p:cNvSpPr/>
            <p:nvPr/>
          </p:nvSpPr>
          <p:spPr>
            <a:xfrm rot="771167">
              <a:off x="2529647" y="183412"/>
              <a:ext cx="1881696" cy="2065623"/>
            </a:xfrm>
            <a:custGeom>
              <a:avLst/>
              <a:gdLst/>
              <a:ahLst/>
              <a:cxnLst/>
              <a:rect l="l" t="t" r="r" b="b"/>
              <a:pathLst>
                <a:path w="1881696" h="2065623">
                  <a:moveTo>
                    <a:pt x="0" y="0"/>
                  </a:moveTo>
                  <a:lnTo>
                    <a:pt x="1881696" y="0"/>
                  </a:lnTo>
                  <a:lnTo>
                    <a:pt x="1881696" y="2065622"/>
                  </a:lnTo>
                  <a:lnTo>
                    <a:pt x="0" y="2065622"/>
                  </a:lnTo>
                  <a:lnTo>
                    <a:pt x="0" y="0"/>
                  </a:lnTo>
                  <a:close/>
                </a:path>
              </a:pathLst>
            </a:custGeom>
            <a:blipFill>
              <a:blip r:embed="rId6"/>
              <a:stretch>
                <a:fillRect l="-530034" t="-133257" b="-374081"/>
              </a:stretch>
            </a:blipFill>
            <a:ln cap="sq">
              <a:noFill/>
              <a:prstDash val="solid"/>
              <a:miter/>
            </a:ln>
          </p:spPr>
          <p:txBody>
            <a:bodyPr/>
            <a:lstStyle/>
            <a:p>
              <a:endParaRPr lang="es-ES"/>
            </a:p>
          </p:txBody>
        </p:sp>
        <p:sp>
          <p:nvSpPr>
            <p:cNvPr id="14" name="Freeform 14"/>
            <p:cNvSpPr/>
            <p:nvPr/>
          </p:nvSpPr>
          <p:spPr>
            <a:xfrm>
              <a:off x="0" y="1696388"/>
              <a:ext cx="1611379" cy="1624768"/>
            </a:xfrm>
            <a:custGeom>
              <a:avLst/>
              <a:gdLst/>
              <a:ahLst/>
              <a:cxnLst/>
              <a:rect l="l" t="t" r="r" b="b"/>
              <a:pathLst>
                <a:path w="1611379" h="1624768">
                  <a:moveTo>
                    <a:pt x="0" y="0"/>
                  </a:moveTo>
                  <a:lnTo>
                    <a:pt x="1611379" y="0"/>
                  </a:lnTo>
                  <a:lnTo>
                    <a:pt x="1611379" y="1624768"/>
                  </a:lnTo>
                  <a:lnTo>
                    <a:pt x="0" y="1624768"/>
                  </a:lnTo>
                  <a:lnTo>
                    <a:pt x="0" y="0"/>
                  </a:lnTo>
                  <a:close/>
                </a:path>
              </a:pathLst>
            </a:custGeom>
            <a:blipFill>
              <a:blip r:embed="rId7"/>
              <a:stretch>
                <a:fillRect t="-137512" r="-583867" b="-480192"/>
              </a:stretch>
            </a:blipFill>
          </p:spPr>
          <p:txBody>
            <a:bodyPr/>
            <a:lstStyle/>
            <a:p>
              <a:endParaRPr lang="es-ES"/>
            </a:p>
          </p:txBody>
        </p:sp>
        <p:sp>
          <p:nvSpPr>
            <p:cNvPr id="15" name="Freeform 15"/>
            <p:cNvSpPr/>
            <p:nvPr/>
          </p:nvSpPr>
          <p:spPr>
            <a:xfrm>
              <a:off x="2859982" y="4289633"/>
              <a:ext cx="272992" cy="272651"/>
            </a:xfrm>
            <a:custGeom>
              <a:avLst/>
              <a:gdLst/>
              <a:ahLst/>
              <a:cxnLst/>
              <a:rect l="l" t="t" r="r" b="b"/>
              <a:pathLst>
                <a:path w="272992" h="272651">
                  <a:moveTo>
                    <a:pt x="0" y="0"/>
                  </a:moveTo>
                  <a:lnTo>
                    <a:pt x="272993" y="0"/>
                  </a:lnTo>
                  <a:lnTo>
                    <a:pt x="272993" y="272650"/>
                  </a:lnTo>
                  <a:lnTo>
                    <a:pt x="0" y="272650"/>
                  </a:lnTo>
                  <a:lnTo>
                    <a:pt x="0" y="0"/>
                  </a:lnTo>
                  <a:close/>
                </a:path>
              </a:pathLst>
            </a:custGeom>
            <a:blipFill>
              <a:blip r:embed="rId8"/>
              <a:stretch>
                <a:fillRect/>
              </a:stretch>
            </a:blipFill>
          </p:spPr>
          <p:txBody>
            <a:bodyPr/>
            <a:lstStyle/>
            <a:p>
              <a:endParaRPr lang="es-ES"/>
            </a:p>
          </p:txBody>
        </p:sp>
        <p:sp>
          <p:nvSpPr>
            <p:cNvPr id="16" name="Freeform 16"/>
            <p:cNvSpPr/>
            <p:nvPr/>
          </p:nvSpPr>
          <p:spPr>
            <a:xfrm>
              <a:off x="1860687" y="2682756"/>
              <a:ext cx="279945" cy="279596"/>
            </a:xfrm>
            <a:custGeom>
              <a:avLst/>
              <a:gdLst/>
              <a:ahLst/>
              <a:cxnLst/>
              <a:rect l="l" t="t" r="r" b="b"/>
              <a:pathLst>
                <a:path w="279945" h="279596">
                  <a:moveTo>
                    <a:pt x="0" y="0"/>
                  </a:moveTo>
                  <a:lnTo>
                    <a:pt x="279945" y="0"/>
                  </a:lnTo>
                  <a:lnTo>
                    <a:pt x="279945" y="279596"/>
                  </a:lnTo>
                  <a:lnTo>
                    <a:pt x="0" y="279596"/>
                  </a:lnTo>
                  <a:lnTo>
                    <a:pt x="0" y="0"/>
                  </a:lnTo>
                  <a:close/>
                </a:path>
              </a:pathLst>
            </a:custGeom>
            <a:blipFill>
              <a:blip r:embed="rId9"/>
              <a:stretch>
                <a:fillRect/>
              </a:stretch>
            </a:blipFill>
            <a:ln cap="sq">
              <a:noFill/>
              <a:prstDash val="solid"/>
              <a:miter/>
            </a:ln>
          </p:spPr>
          <p:txBody>
            <a:bodyPr/>
            <a:lstStyle/>
            <a:p>
              <a:endParaRPr lang="es-ES"/>
            </a:p>
          </p:txBody>
        </p:sp>
        <p:sp>
          <p:nvSpPr>
            <p:cNvPr id="17" name="Freeform 17"/>
            <p:cNvSpPr/>
            <p:nvPr/>
          </p:nvSpPr>
          <p:spPr>
            <a:xfrm>
              <a:off x="1392752" y="834357"/>
              <a:ext cx="405747" cy="405240"/>
            </a:xfrm>
            <a:custGeom>
              <a:avLst/>
              <a:gdLst/>
              <a:ahLst/>
              <a:cxnLst/>
              <a:rect l="l" t="t" r="r" b="b"/>
              <a:pathLst>
                <a:path w="405747" h="405240">
                  <a:moveTo>
                    <a:pt x="0" y="0"/>
                  </a:moveTo>
                  <a:lnTo>
                    <a:pt x="405747" y="0"/>
                  </a:lnTo>
                  <a:lnTo>
                    <a:pt x="405747" y="405240"/>
                  </a:lnTo>
                  <a:lnTo>
                    <a:pt x="0" y="405240"/>
                  </a:lnTo>
                  <a:lnTo>
                    <a:pt x="0" y="0"/>
                  </a:lnTo>
                  <a:close/>
                </a:path>
              </a:pathLst>
            </a:custGeom>
            <a:blipFill>
              <a:blip r:embed="rId10"/>
              <a:stretch>
                <a:fillRect/>
              </a:stretch>
            </a:blipFill>
          </p:spPr>
          <p:txBody>
            <a:bodyPr/>
            <a:lstStyle/>
            <a:p>
              <a:endParaRPr lang="es-ES"/>
            </a:p>
          </p:txBody>
        </p:sp>
        <p:sp>
          <p:nvSpPr>
            <p:cNvPr id="18" name="Freeform 18"/>
            <p:cNvSpPr/>
            <p:nvPr/>
          </p:nvSpPr>
          <p:spPr>
            <a:xfrm>
              <a:off x="3122832" y="2508772"/>
              <a:ext cx="454148" cy="453580"/>
            </a:xfrm>
            <a:custGeom>
              <a:avLst/>
              <a:gdLst/>
              <a:ahLst/>
              <a:cxnLst/>
              <a:rect l="l" t="t" r="r" b="b"/>
              <a:pathLst>
                <a:path w="454148" h="453580">
                  <a:moveTo>
                    <a:pt x="0" y="0"/>
                  </a:moveTo>
                  <a:lnTo>
                    <a:pt x="454148" y="0"/>
                  </a:lnTo>
                  <a:lnTo>
                    <a:pt x="454148" y="453580"/>
                  </a:lnTo>
                  <a:lnTo>
                    <a:pt x="0" y="453580"/>
                  </a:lnTo>
                  <a:lnTo>
                    <a:pt x="0" y="0"/>
                  </a:lnTo>
                  <a:close/>
                </a:path>
              </a:pathLst>
            </a:custGeom>
            <a:blipFill>
              <a:blip r:embed="rId11"/>
              <a:stretch>
                <a:fillRect/>
              </a:stretch>
            </a:blipFill>
          </p:spPr>
          <p:txBody>
            <a:bodyPr/>
            <a:lstStyle/>
            <a:p>
              <a:endParaRPr lang="es-E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TextBox 3"/>
          <p:cNvSpPr txBox="1"/>
          <p:nvPr/>
        </p:nvSpPr>
        <p:spPr>
          <a:xfrm>
            <a:off x="2487592" y="422677"/>
            <a:ext cx="13718059" cy="1562735"/>
          </a:xfrm>
          <a:prstGeom prst="rect">
            <a:avLst/>
          </a:prstGeom>
        </p:spPr>
        <p:txBody>
          <a:bodyPr lIns="0" tIns="0" rIns="0" bIns="0" rtlCol="0" anchor="t">
            <a:spAutoFit/>
          </a:bodyPr>
          <a:lstStyle/>
          <a:p>
            <a:pPr marL="0" lvl="0" indent="0" algn="ctr">
              <a:lnSpc>
                <a:spcPts val="4119"/>
              </a:lnSpc>
              <a:spcBef>
                <a:spcPct val="0"/>
              </a:spcBef>
            </a:pPr>
            <a:r>
              <a:rPr lang="en-US" sz="3999">
                <a:solidFill>
                  <a:srgbClr val="FF914D"/>
                </a:solidFill>
                <a:latin typeface="Nunito 1 Heavy"/>
              </a:rPr>
              <a:t>Pero, ¿has oído hablar de los puntos medios? Nos permiten enfrentar a la competencia de muchas formas en términos de la relación calidad-precio:</a:t>
            </a:r>
          </a:p>
        </p:txBody>
      </p:sp>
      <p:sp>
        <p:nvSpPr>
          <p:cNvPr id="4" name="TextBox 4"/>
          <p:cNvSpPr txBox="1"/>
          <p:nvPr/>
        </p:nvSpPr>
        <p:spPr>
          <a:xfrm>
            <a:off x="7194514" y="3970515"/>
            <a:ext cx="3898972" cy="2071485"/>
          </a:xfrm>
          <a:prstGeom prst="rect">
            <a:avLst/>
          </a:prstGeom>
        </p:spPr>
        <p:txBody>
          <a:bodyPr lIns="0" tIns="0" rIns="0" bIns="0" rtlCol="0" anchor="t">
            <a:spAutoFit/>
          </a:bodyPr>
          <a:lstStyle/>
          <a:p>
            <a:pPr marL="0" lvl="0" indent="0" algn="ctr">
              <a:lnSpc>
                <a:spcPts val="2800"/>
              </a:lnSpc>
              <a:spcBef>
                <a:spcPct val="0"/>
              </a:spcBef>
            </a:pPr>
            <a:r>
              <a:rPr lang="en-US" sz="2000" dirty="0">
                <a:solidFill>
                  <a:srgbClr val="383ABB"/>
                </a:solidFill>
                <a:latin typeface="Nunito 1 Bold"/>
              </a:rPr>
              <a:t>Un </a:t>
            </a:r>
            <a:r>
              <a:rPr lang="en-US" sz="2000" dirty="0" err="1">
                <a:solidFill>
                  <a:srgbClr val="383ABB"/>
                </a:solidFill>
                <a:latin typeface="Nunito 1 Bold"/>
              </a:rPr>
              <a:t>ejemplo</a:t>
            </a:r>
            <a:r>
              <a:rPr lang="en-US" sz="2000" dirty="0">
                <a:solidFill>
                  <a:srgbClr val="383ABB"/>
                </a:solidFill>
                <a:latin typeface="Nunito 1 Bold"/>
              </a:rPr>
              <a:t> es McDonald's. La </a:t>
            </a:r>
            <a:r>
              <a:rPr lang="en-US" sz="2000" dirty="0" err="1">
                <a:solidFill>
                  <a:srgbClr val="383ABB"/>
                </a:solidFill>
                <a:latin typeface="Nunito 1 Bold"/>
              </a:rPr>
              <a:t>cadena</a:t>
            </a:r>
            <a:r>
              <a:rPr lang="en-US" sz="2000" dirty="0">
                <a:solidFill>
                  <a:srgbClr val="383ABB"/>
                </a:solidFill>
                <a:latin typeface="Nunito 1 Bold"/>
              </a:rPr>
              <a:t> de comida </a:t>
            </a:r>
            <a:r>
              <a:rPr lang="en-US" sz="2000" dirty="0" err="1">
                <a:solidFill>
                  <a:srgbClr val="383ABB"/>
                </a:solidFill>
                <a:latin typeface="Nunito 1 Bold"/>
              </a:rPr>
              <a:t>rápida</a:t>
            </a:r>
            <a:r>
              <a:rPr lang="en-US" sz="2000" dirty="0">
                <a:solidFill>
                  <a:srgbClr val="383ABB"/>
                </a:solidFill>
                <a:latin typeface="Nunito 1 Bold"/>
              </a:rPr>
              <a:t> se ha </a:t>
            </a:r>
            <a:r>
              <a:rPr lang="en-US" sz="2000" dirty="0" err="1">
                <a:solidFill>
                  <a:srgbClr val="383ABB"/>
                </a:solidFill>
                <a:latin typeface="Nunito 1 Bold"/>
              </a:rPr>
              <a:t>basado</a:t>
            </a:r>
            <a:r>
              <a:rPr lang="en-US" sz="2000" dirty="0">
                <a:solidFill>
                  <a:srgbClr val="383ABB"/>
                </a:solidFill>
                <a:latin typeface="Nunito 1 Bold"/>
              </a:rPr>
              <a:t>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esta</a:t>
            </a:r>
            <a:r>
              <a:rPr lang="en-US" sz="2000" dirty="0">
                <a:solidFill>
                  <a:srgbClr val="383ABB"/>
                </a:solidFill>
                <a:latin typeface="Nunito 1 Bold"/>
              </a:rPr>
              <a:t> </a:t>
            </a:r>
            <a:r>
              <a:rPr lang="en-US" sz="2000" dirty="0" err="1">
                <a:solidFill>
                  <a:srgbClr val="383ABB"/>
                </a:solidFill>
                <a:latin typeface="Nunito 1 Bold"/>
              </a:rPr>
              <a:t>estrategia</a:t>
            </a:r>
            <a:r>
              <a:rPr lang="en-US" sz="2000" dirty="0">
                <a:solidFill>
                  <a:srgbClr val="383ABB"/>
                </a:solidFill>
                <a:latin typeface="Nunito 1 Bold"/>
              </a:rPr>
              <a:t> </a:t>
            </a:r>
            <a:r>
              <a:rPr lang="en-US" sz="2000" dirty="0" err="1">
                <a:solidFill>
                  <a:srgbClr val="383ABB"/>
                </a:solidFill>
                <a:latin typeface="Nunito 1 Bold"/>
              </a:rPr>
              <a:t>desde</a:t>
            </a:r>
            <a:r>
              <a:rPr lang="en-US" sz="2000" dirty="0">
                <a:solidFill>
                  <a:srgbClr val="383ABB"/>
                </a:solidFill>
                <a:latin typeface="Nunito 1 Bold"/>
              </a:rPr>
              <a:t> sus </a:t>
            </a:r>
            <a:r>
              <a:rPr lang="en-US" sz="2000" dirty="0" err="1">
                <a:solidFill>
                  <a:srgbClr val="383ABB"/>
                </a:solidFill>
                <a:latin typeface="Nunito 1 Bold"/>
              </a:rPr>
              <a:t>inicios</a:t>
            </a:r>
            <a:r>
              <a:rPr lang="en-US" sz="2000" dirty="0">
                <a:solidFill>
                  <a:srgbClr val="383ABB"/>
                </a:solidFill>
                <a:latin typeface="Nunito 1 Bold"/>
              </a:rPr>
              <a:t>, </a:t>
            </a:r>
            <a:r>
              <a:rPr lang="en-US" sz="2000" dirty="0" err="1">
                <a:solidFill>
                  <a:srgbClr val="383ABB"/>
                </a:solidFill>
                <a:latin typeface="Nunito 1 Bold"/>
              </a:rPr>
              <a:t>ofreciendo</a:t>
            </a:r>
            <a:r>
              <a:rPr lang="en-US" sz="2000" dirty="0">
                <a:solidFill>
                  <a:srgbClr val="383ABB"/>
                </a:solidFill>
                <a:latin typeface="Nunito 1 Bold"/>
              </a:rPr>
              <a:t> </a:t>
            </a:r>
            <a:r>
              <a:rPr lang="en-US" sz="2000" dirty="0" err="1">
                <a:solidFill>
                  <a:srgbClr val="383ABB"/>
                </a:solidFill>
                <a:latin typeface="Nunito 1 Bold"/>
              </a:rPr>
              <a:t>hamburguesas</a:t>
            </a:r>
            <a:r>
              <a:rPr lang="en-US" sz="2000" dirty="0">
                <a:solidFill>
                  <a:srgbClr val="383ABB"/>
                </a:solidFill>
                <a:latin typeface="Nunito 1 Bold"/>
              </a:rPr>
              <a:t>, patatas </a:t>
            </a:r>
            <a:r>
              <a:rPr lang="en-US" sz="2000" dirty="0" err="1">
                <a:solidFill>
                  <a:srgbClr val="383ABB"/>
                </a:solidFill>
                <a:latin typeface="Nunito 1 Bold"/>
              </a:rPr>
              <a:t>fritas</a:t>
            </a:r>
            <a:r>
              <a:rPr lang="en-US" sz="2000" dirty="0">
                <a:solidFill>
                  <a:srgbClr val="383ABB"/>
                </a:solidFill>
                <a:latin typeface="Nunito 1 Bold"/>
              </a:rPr>
              <a:t> y </a:t>
            </a:r>
            <a:r>
              <a:rPr lang="en-US" sz="2000" dirty="0" err="1">
                <a:solidFill>
                  <a:srgbClr val="383ABB"/>
                </a:solidFill>
                <a:latin typeface="Nunito 1 Bold"/>
              </a:rPr>
              <a:t>refrescos</a:t>
            </a:r>
            <a:r>
              <a:rPr lang="en-US" sz="2000" dirty="0">
                <a:solidFill>
                  <a:srgbClr val="383ABB"/>
                </a:solidFill>
                <a:latin typeface="Nunito 1 Bold"/>
              </a:rPr>
              <a:t> a </a:t>
            </a:r>
            <a:r>
              <a:rPr lang="en-US" sz="2000" dirty="0" err="1">
                <a:solidFill>
                  <a:srgbClr val="383ABB"/>
                </a:solidFill>
                <a:latin typeface="Nunito 1 Bold"/>
              </a:rPr>
              <a:t>precios</a:t>
            </a:r>
            <a:r>
              <a:rPr lang="en-US" sz="2000" dirty="0">
                <a:solidFill>
                  <a:srgbClr val="383ABB"/>
                </a:solidFill>
                <a:latin typeface="Nunito 1 Bold"/>
              </a:rPr>
              <a:t> </a:t>
            </a:r>
            <a:r>
              <a:rPr lang="en-US" sz="2000" dirty="0" err="1">
                <a:solidFill>
                  <a:srgbClr val="383ABB"/>
                </a:solidFill>
                <a:latin typeface="Nunito 1 Bold"/>
              </a:rPr>
              <a:t>asequibles</a:t>
            </a:r>
            <a:endParaRPr lang="en-US" sz="2000" dirty="0">
              <a:solidFill>
                <a:srgbClr val="383ABB"/>
              </a:solidFill>
              <a:latin typeface="Nunito 1 Bold"/>
            </a:endParaRPr>
          </a:p>
        </p:txBody>
      </p:sp>
      <p:sp>
        <p:nvSpPr>
          <p:cNvPr id="5" name="TextBox 5"/>
          <p:cNvSpPr txBox="1"/>
          <p:nvPr/>
        </p:nvSpPr>
        <p:spPr>
          <a:xfrm>
            <a:off x="6876002" y="7503790"/>
            <a:ext cx="4635458" cy="2071485"/>
          </a:xfrm>
          <a:prstGeom prst="rect">
            <a:avLst/>
          </a:prstGeom>
        </p:spPr>
        <p:txBody>
          <a:bodyPr lIns="0" tIns="0" rIns="0" bIns="0" rtlCol="0" anchor="t">
            <a:spAutoFit/>
          </a:bodyPr>
          <a:lstStyle/>
          <a:p>
            <a:pPr marL="0" lvl="0" indent="0" algn="ctr">
              <a:lnSpc>
                <a:spcPts val="2800"/>
              </a:lnSpc>
              <a:spcBef>
                <a:spcPct val="0"/>
              </a:spcBef>
            </a:pPr>
            <a:r>
              <a:rPr lang="en-US" sz="2000" dirty="0">
                <a:solidFill>
                  <a:srgbClr val="383ABB"/>
                </a:solidFill>
                <a:latin typeface="Nunito 1 Bold"/>
              </a:rPr>
              <a:t>Amazon, que </a:t>
            </a:r>
            <a:r>
              <a:rPr lang="en-US" sz="2000" dirty="0" err="1">
                <a:solidFill>
                  <a:srgbClr val="383ABB"/>
                </a:solidFill>
                <a:latin typeface="Nunito 1 Bold"/>
              </a:rPr>
              <a:t>ofrece</a:t>
            </a:r>
            <a:r>
              <a:rPr lang="en-US" sz="2000" dirty="0">
                <a:solidFill>
                  <a:srgbClr val="383ABB"/>
                </a:solidFill>
                <a:latin typeface="Nunito 1 Bold"/>
              </a:rPr>
              <a:t> </a:t>
            </a:r>
            <a:r>
              <a:rPr lang="en-US" sz="2000" dirty="0" err="1">
                <a:solidFill>
                  <a:srgbClr val="383ABB"/>
                </a:solidFill>
                <a:latin typeface="Nunito 1 Bold"/>
              </a:rPr>
              <a:t>una</a:t>
            </a:r>
            <a:r>
              <a:rPr lang="en-US" sz="2000" dirty="0">
                <a:solidFill>
                  <a:srgbClr val="383ABB"/>
                </a:solidFill>
                <a:latin typeface="Nunito 1 Bold"/>
              </a:rPr>
              <a:t> </a:t>
            </a:r>
            <a:r>
              <a:rPr lang="en-US" sz="2000" dirty="0" err="1">
                <a:solidFill>
                  <a:srgbClr val="383ABB"/>
                </a:solidFill>
                <a:latin typeface="Nunito 1 Bold"/>
              </a:rPr>
              <a:t>amplia</a:t>
            </a:r>
            <a:r>
              <a:rPr lang="en-US" sz="2000" dirty="0">
                <a:solidFill>
                  <a:srgbClr val="383ABB"/>
                </a:solidFill>
                <a:latin typeface="Nunito 1 Bold"/>
              </a:rPr>
              <a:t> </a:t>
            </a:r>
            <a:r>
              <a:rPr lang="en-US" sz="2000" dirty="0" err="1">
                <a:solidFill>
                  <a:srgbClr val="383ABB"/>
                </a:solidFill>
                <a:latin typeface="Nunito 1 Bold"/>
              </a:rPr>
              <a:t>variedad</a:t>
            </a:r>
            <a:r>
              <a:rPr lang="en-US" sz="2000" dirty="0">
                <a:solidFill>
                  <a:srgbClr val="383ABB"/>
                </a:solidFill>
                <a:latin typeface="Nunito 1 Bold"/>
              </a:rPr>
              <a:t> de </a:t>
            </a:r>
            <a:r>
              <a:rPr lang="en-US" sz="2000" dirty="0" err="1">
                <a:solidFill>
                  <a:srgbClr val="383ABB"/>
                </a:solidFill>
                <a:latin typeface="Nunito 1 Bold"/>
              </a:rPr>
              <a:t>productos</a:t>
            </a:r>
            <a:r>
              <a:rPr lang="en-US" sz="2000" dirty="0">
                <a:solidFill>
                  <a:srgbClr val="383ABB"/>
                </a:solidFill>
                <a:latin typeface="Nunito 1 Bold"/>
              </a:rPr>
              <a:t> a </a:t>
            </a:r>
            <a:r>
              <a:rPr lang="en-US" sz="2000" dirty="0" err="1">
                <a:solidFill>
                  <a:srgbClr val="383ABB"/>
                </a:solidFill>
                <a:latin typeface="Nunito 1 Bold"/>
              </a:rPr>
              <a:t>precios</a:t>
            </a:r>
            <a:r>
              <a:rPr lang="en-US" sz="2000" dirty="0">
                <a:solidFill>
                  <a:srgbClr val="383ABB"/>
                </a:solidFill>
                <a:latin typeface="Nunito 1 Bold"/>
              </a:rPr>
              <a:t> </a:t>
            </a:r>
            <a:r>
              <a:rPr lang="en-US" sz="2000" dirty="0" err="1">
                <a:solidFill>
                  <a:srgbClr val="383ABB"/>
                </a:solidFill>
                <a:latin typeface="Nunito 1 Bold"/>
              </a:rPr>
              <a:t>bajos</a:t>
            </a:r>
            <a:r>
              <a:rPr lang="en-US" sz="2000" dirty="0">
                <a:solidFill>
                  <a:srgbClr val="383ABB"/>
                </a:solidFill>
                <a:latin typeface="Nunito 1 Bold"/>
              </a:rPr>
              <a:t>, </a:t>
            </a:r>
            <a:r>
              <a:rPr lang="en-US" sz="2000" dirty="0" err="1">
                <a:solidFill>
                  <a:srgbClr val="383ABB"/>
                </a:solidFill>
                <a:latin typeface="Nunito 1 Bold"/>
              </a:rPr>
              <a:t>así</a:t>
            </a:r>
            <a:r>
              <a:rPr lang="en-US" sz="2000" dirty="0">
                <a:solidFill>
                  <a:srgbClr val="383ABB"/>
                </a:solidFill>
                <a:latin typeface="Nunito 1 Bold"/>
              </a:rPr>
              <a:t> </a:t>
            </a:r>
            <a:r>
              <a:rPr lang="en-US" sz="2000" dirty="0" err="1">
                <a:solidFill>
                  <a:srgbClr val="383ABB"/>
                </a:solidFill>
                <a:latin typeface="Nunito 1 Bold"/>
              </a:rPr>
              <a:t>como</a:t>
            </a:r>
            <a:r>
              <a:rPr lang="en-US" sz="2000" dirty="0">
                <a:solidFill>
                  <a:srgbClr val="383ABB"/>
                </a:solidFill>
                <a:latin typeface="Nunito 1 Bold"/>
              </a:rPr>
              <a:t> </a:t>
            </a:r>
            <a:r>
              <a:rPr lang="en-US" sz="2000" dirty="0" err="1">
                <a:solidFill>
                  <a:srgbClr val="383ABB"/>
                </a:solidFill>
                <a:latin typeface="Nunito 1 Bold"/>
              </a:rPr>
              <a:t>envíos</a:t>
            </a:r>
            <a:r>
              <a:rPr lang="en-US" sz="2000" dirty="0">
                <a:solidFill>
                  <a:srgbClr val="383ABB"/>
                </a:solidFill>
                <a:latin typeface="Nunito 1 Bold"/>
              </a:rPr>
              <a:t> </a:t>
            </a:r>
            <a:r>
              <a:rPr lang="en-US" sz="2000" dirty="0" err="1">
                <a:solidFill>
                  <a:srgbClr val="383ABB"/>
                </a:solidFill>
                <a:latin typeface="Nunito 1 Bold"/>
              </a:rPr>
              <a:t>gratuitos</a:t>
            </a:r>
            <a:r>
              <a:rPr lang="en-US" sz="2000" dirty="0">
                <a:solidFill>
                  <a:srgbClr val="383ABB"/>
                </a:solidFill>
                <a:latin typeface="Nunito 1 Bold"/>
              </a:rPr>
              <a:t>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muchos</a:t>
            </a:r>
            <a:r>
              <a:rPr lang="en-US" sz="2000" dirty="0">
                <a:solidFill>
                  <a:srgbClr val="383ABB"/>
                </a:solidFill>
                <a:latin typeface="Nunito 1 Bold"/>
              </a:rPr>
              <a:t> </a:t>
            </a:r>
            <a:r>
              <a:rPr lang="en-US" sz="2000" dirty="0" err="1">
                <a:solidFill>
                  <a:srgbClr val="383ABB"/>
                </a:solidFill>
                <a:latin typeface="Nunito 1 Bold"/>
              </a:rPr>
              <a:t>casos</a:t>
            </a:r>
            <a:r>
              <a:rPr lang="en-US" sz="2000" dirty="0">
                <a:solidFill>
                  <a:srgbClr val="383ABB"/>
                </a:solidFill>
                <a:latin typeface="Nunito 1 Bold"/>
              </a:rPr>
              <a:t>. Netflix, que </a:t>
            </a:r>
            <a:r>
              <a:rPr lang="en-US" sz="2000" dirty="0" err="1">
                <a:solidFill>
                  <a:srgbClr val="383ABB"/>
                </a:solidFill>
                <a:latin typeface="Nunito 1 Bold"/>
              </a:rPr>
              <a:t>ofrece</a:t>
            </a:r>
            <a:r>
              <a:rPr lang="en-US" sz="2000" dirty="0">
                <a:solidFill>
                  <a:srgbClr val="383ABB"/>
                </a:solidFill>
                <a:latin typeface="Nunito 1 Bold"/>
              </a:rPr>
              <a:t> un </a:t>
            </a:r>
            <a:r>
              <a:rPr lang="en-US" sz="2000" dirty="0" err="1">
                <a:solidFill>
                  <a:srgbClr val="383ABB"/>
                </a:solidFill>
                <a:latin typeface="Nunito 1 Bold"/>
              </a:rPr>
              <a:t>servicio</a:t>
            </a:r>
            <a:r>
              <a:rPr lang="en-US" sz="2000" dirty="0">
                <a:solidFill>
                  <a:srgbClr val="383ABB"/>
                </a:solidFill>
                <a:latin typeface="Nunito 1 Bold"/>
              </a:rPr>
              <a:t> de streaming de </a:t>
            </a:r>
            <a:r>
              <a:rPr lang="en-US" sz="2000" dirty="0" err="1">
                <a:solidFill>
                  <a:srgbClr val="383ABB"/>
                </a:solidFill>
                <a:latin typeface="Nunito 1 Bold"/>
              </a:rPr>
              <a:t>películas</a:t>
            </a:r>
            <a:r>
              <a:rPr lang="en-US" sz="2000" dirty="0">
                <a:solidFill>
                  <a:srgbClr val="383ABB"/>
                </a:solidFill>
                <a:latin typeface="Nunito 1 Bold"/>
              </a:rPr>
              <a:t> y series a un </a:t>
            </a:r>
            <a:r>
              <a:rPr lang="en-US" sz="2000" dirty="0" err="1">
                <a:solidFill>
                  <a:srgbClr val="383ABB"/>
                </a:solidFill>
                <a:latin typeface="Nunito 1 Bold"/>
              </a:rPr>
              <a:t>precio</a:t>
            </a:r>
            <a:r>
              <a:rPr lang="en-US" sz="2000" dirty="0">
                <a:solidFill>
                  <a:srgbClr val="383ABB"/>
                </a:solidFill>
                <a:latin typeface="Nunito 1 Bold"/>
              </a:rPr>
              <a:t> </a:t>
            </a:r>
            <a:r>
              <a:rPr lang="en-US" sz="2000" dirty="0" err="1">
                <a:solidFill>
                  <a:srgbClr val="383ABB"/>
                </a:solidFill>
                <a:latin typeface="Nunito 1 Bold"/>
              </a:rPr>
              <a:t>mensual</a:t>
            </a:r>
            <a:r>
              <a:rPr lang="en-US" sz="2000" dirty="0">
                <a:solidFill>
                  <a:srgbClr val="383ABB"/>
                </a:solidFill>
                <a:latin typeface="Nunito 1 Bold"/>
              </a:rPr>
              <a:t> </a:t>
            </a:r>
            <a:r>
              <a:rPr lang="en-US" sz="2000" dirty="0" err="1">
                <a:solidFill>
                  <a:srgbClr val="383ABB"/>
                </a:solidFill>
                <a:latin typeface="Nunito 1 Bold"/>
              </a:rPr>
              <a:t>asequible</a:t>
            </a:r>
            <a:endParaRPr lang="en-US" sz="2000" dirty="0">
              <a:solidFill>
                <a:srgbClr val="383ABB"/>
              </a:solidFill>
              <a:latin typeface="Nunito 1 Bold"/>
            </a:endParaRPr>
          </a:p>
        </p:txBody>
      </p:sp>
      <p:sp>
        <p:nvSpPr>
          <p:cNvPr id="6" name="TextBox 6"/>
          <p:cNvSpPr txBox="1"/>
          <p:nvPr/>
        </p:nvSpPr>
        <p:spPr>
          <a:xfrm>
            <a:off x="12181801" y="3741343"/>
            <a:ext cx="5964739" cy="2766214"/>
          </a:xfrm>
          <a:prstGeom prst="rect">
            <a:avLst/>
          </a:prstGeom>
        </p:spPr>
        <p:txBody>
          <a:bodyPr lIns="0" tIns="0" rIns="0" bIns="0" rtlCol="0" anchor="t">
            <a:spAutoFit/>
          </a:bodyPr>
          <a:lstStyle/>
          <a:p>
            <a:pPr marL="0" lvl="0" indent="0" algn="ctr">
              <a:lnSpc>
                <a:spcPts val="2800"/>
              </a:lnSpc>
              <a:spcBef>
                <a:spcPct val="0"/>
              </a:spcBef>
            </a:pPr>
            <a:r>
              <a:rPr lang="en-US" sz="2000" dirty="0">
                <a:solidFill>
                  <a:srgbClr val="383ABB"/>
                </a:solidFill>
                <a:latin typeface="Nunito 1 Bold"/>
              </a:rPr>
              <a:t>McDonald's. La </a:t>
            </a:r>
            <a:r>
              <a:rPr lang="en-US" sz="2000" dirty="0" err="1">
                <a:solidFill>
                  <a:srgbClr val="383ABB"/>
                </a:solidFill>
                <a:latin typeface="Nunito 1 Bold"/>
              </a:rPr>
              <a:t>cadena</a:t>
            </a:r>
            <a:r>
              <a:rPr lang="en-US" sz="2000" dirty="0">
                <a:solidFill>
                  <a:srgbClr val="383ABB"/>
                </a:solidFill>
                <a:latin typeface="Nunito 1 Bold"/>
              </a:rPr>
              <a:t> de </a:t>
            </a:r>
            <a:r>
              <a:rPr lang="en-US" sz="2000" dirty="0" err="1">
                <a:solidFill>
                  <a:srgbClr val="383ABB"/>
                </a:solidFill>
                <a:latin typeface="Nunito 1 Bold"/>
              </a:rPr>
              <a:t>restaurantes</a:t>
            </a:r>
            <a:r>
              <a:rPr lang="en-US" sz="2000" dirty="0">
                <a:solidFill>
                  <a:srgbClr val="383ABB"/>
                </a:solidFill>
                <a:latin typeface="Nunito 1 Bold"/>
              </a:rPr>
              <a:t> de comida </a:t>
            </a:r>
            <a:r>
              <a:rPr lang="en-US" sz="2000" dirty="0" err="1">
                <a:solidFill>
                  <a:srgbClr val="383ABB"/>
                </a:solidFill>
                <a:latin typeface="Nunito 1 Bold"/>
              </a:rPr>
              <a:t>rápida</a:t>
            </a:r>
            <a:r>
              <a:rPr lang="en-US" sz="2000" dirty="0">
                <a:solidFill>
                  <a:srgbClr val="383ABB"/>
                </a:solidFill>
                <a:latin typeface="Nunito 1 Bold"/>
              </a:rPr>
              <a:t> </a:t>
            </a:r>
            <a:r>
              <a:rPr lang="en-US" sz="2000" dirty="0" err="1">
                <a:solidFill>
                  <a:srgbClr val="383ABB"/>
                </a:solidFill>
                <a:latin typeface="Nunito 1 Bold"/>
              </a:rPr>
              <a:t>utiliza</a:t>
            </a:r>
            <a:r>
              <a:rPr lang="en-US" sz="2000" dirty="0">
                <a:solidFill>
                  <a:srgbClr val="383ABB"/>
                </a:solidFill>
                <a:latin typeface="Nunito 1 Bold"/>
              </a:rPr>
              <a:t> </a:t>
            </a:r>
            <a:r>
              <a:rPr lang="en-US" sz="2000" dirty="0" err="1">
                <a:solidFill>
                  <a:srgbClr val="383ABB"/>
                </a:solidFill>
                <a:latin typeface="Nunito 1 Bold"/>
              </a:rPr>
              <a:t>esta</a:t>
            </a:r>
            <a:r>
              <a:rPr lang="en-US" sz="2000" dirty="0">
                <a:solidFill>
                  <a:srgbClr val="383ABB"/>
                </a:solidFill>
                <a:latin typeface="Nunito 1 Bold"/>
              </a:rPr>
              <a:t> </a:t>
            </a:r>
            <a:r>
              <a:rPr lang="en-US" sz="2000" dirty="0" err="1">
                <a:solidFill>
                  <a:srgbClr val="383ABB"/>
                </a:solidFill>
                <a:latin typeface="Nunito 1 Bold"/>
              </a:rPr>
              <a:t>estrategia</a:t>
            </a:r>
            <a:r>
              <a:rPr lang="en-US" sz="2000" dirty="0">
                <a:solidFill>
                  <a:srgbClr val="383ABB"/>
                </a:solidFill>
                <a:latin typeface="Nunito 1 Bold"/>
              </a:rPr>
              <a:t> para </a:t>
            </a:r>
            <a:r>
              <a:rPr lang="en-US" sz="2000" dirty="0" err="1">
                <a:solidFill>
                  <a:srgbClr val="383ABB"/>
                </a:solidFill>
                <a:latin typeface="Nunito 1 Bold"/>
              </a:rPr>
              <a:t>ofrecer</a:t>
            </a:r>
            <a:r>
              <a:rPr lang="en-US" sz="2000" dirty="0">
                <a:solidFill>
                  <a:srgbClr val="383ABB"/>
                </a:solidFill>
                <a:latin typeface="Nunito 1 Bold"/>
              </a:rPr>
              <a:t> a sus </a:t>
            </a:r>
            <a:r>
              <a:rPr lang="en-US" sz="2000" dirty="0" err="1">
                <a:solidFill>
                  <a:srgbClr val="383ABB"/>
                </a:solidFill>
                <a:latin typeface="Nunito 1 Bold"/>
              </a:rPr>
              <a:t>clientes</a:t>
            </a:r>
            <a:r>
              <a:rPr lang="en-US" sz="2000" dirty="0">
                <a:solidFill>
                  <a:srgbClr val="383ABB"/>
                </a:solidFill>
                <a:latin typeface="Nunito 1 Bold"/>
              </a:rPr>
              <a:t> un valor </a:t>
            </a:r>
            <a:r>
              <a:rPr lang="en-US" sz="2000" dirty="0" err="1">
                <a:solidFill>
                  <a:srgbClr val="383ABB"/>
                </a:solidFill>
                <a:latin typeface="Nunito 1 Bold"/>
              </a:rPr>
              <a:t>constante</a:t>
            </a:r>
            <a:r>
              <a:rPr lang="en-US" sz="2000" dirty="0">
                <a:solidFill>
                  <a:srgbClr val="383ABB"/>
                </a:solidFill>
                <a:latin typeface="Nunito 1 Bold"/>
              </a:rPr>
              <a:t> </a:t>
            </a:r>
            <a:r>
              <a:rPr lang="en-US" sz="2000" dirty="0" err="1">
                <a:solidFill>
                  <a:srgbClr val="383ABB"/>
                </a:solidFill>
                <a:latin typeface="Nunito 1 Bold"/>
              </a:rPr>
              <a:t>independientemente</a:t>
            </a:r>
            <a:r>
              <a:rPr lang="en-US" sz="2000" dirty="0">
                <a:solidFill>
                  <a:srgbClr val="383ABB"/>
                </a:solidFill>
                <a:latin typeface="Nunito 1 Bold"/>
              </a:rPr>
              <a:t> de la </a:t>
            </a:r>
            <a:r>
              <a:rPr lang="en-US" sz="2000" dirty="0" err="1">
                <a:solidFill>
                  <a:srgbClr val="383ABB"/>
                </a:solidFill>
                <a:latin typeface="Nunito 1 Bold"/>
              </a:rPr>
              <a:t>ubicación</a:t>
            </a:r>
            <a:r>
              <a:rPr lang="en-US" sz="2000" dirty="0">
                <a:solidFill>
                  <a:srgbClr val="383ABB"/>
                </a:solidFill>
                <a:latin typeface="Nunito 1 Bold"/>
              </a:rPr>
              <a:t> o </a:t>
            </a:r>
            <a:r>
              <a:rPr lang="en-US" sz="2000" dirty="0" err="1">
                <a:solidFill>
                  <a:srgbClr val="383ABB"/>
                </a:solidFill>
                <a:latin typeface="Nunito 1 Bold"/>
              </a:rPr>
              <a:t>el</a:t>
            </a:r>
            <a:r>
              <a:rPr lang="en-US" sz="2000" dirty="0">
                <a:solidFill>
                  <a:srgbClr val="383ABB"/>
                </a:solidFill>
                <a:latin typeface="Nunito 1 Bold"/>
              </a:rPr>
              <a:t> </a:t>
            </a:r>
            <a:r>
              <a:rPr lang="en-US" sz="2000" dirty="0" err="1">
                <a:solidFill>
                  <a:srgbClr val="383ABB"/>
                </a:solidFill>
                <a:latin typeface="Nunito 1 Bold"/>
              </a:rPr>
              <a:t>momento</a:t>
            </a:r>
            <a:r>
              <a:rPr lang="en-US" sz="2000" dirty="0">
                <a:solidFill>
                  <a:srgbClr val="383ABB"/>
                </a:solidFill>
                <a:latin typeface="Nunito 1 Bold"/>
              </a:rPr>
              <a:t> del día. Por </a:t>
            </a:r>
            <a:r>
              <a:rPr lang="en-US" sz="2000" dirty="0" err="1">
                <a:solidFill>
                  <a:srgbClr val="383ABB"/>
                </a:solidFill>
                <a:latin typeface="Nunito 1 Bold"/>
              </a:rPr>
              <a:t>ejemplo</a:t>
            </a:r>
            <a:r>
              <a:rPr lang="en-US" sz="2000" dirty="0">
                <a:solidFill>
                  <a:srgbClr val="383ABB"/>
                </a:solidFill>
                <a:latin typeface="Nunito 1 Bold"/>
              </a:rPr>
              <a:t>, un Big Mac cuesta lo </a:t>
            </a:r>
            <a:r>
              <a:rPr lang="en-US" sz="2000" dirty="0" err="1">
                <a:solidFill>
                  <a:srgbClr val="383ABB"/>
                </a:solidFill>
                <a:latin typeface="Nunito 1 Bold"/>
              </a:rPr>
              <a:t>mismo</a:t>
            </a:r>
            <a:r>
              <a:rPr lang="en-US" sz="2000" dirty="0">
                <a:solidFill>
                  <a:srgbClr val="383ABB"/>
                </a:solidFill>
                <a:latin typeface="Nunito 1 Bold"/>
              </a:rPr>
              <a:t>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España</a:t>
            </a:r>
            <a:r>
              <a:rPr lang="en-US" sz="2000" dirty="0">
                <a:solidFill>
                  <a:srgbClr val="383ABB"/>
                </a:solidFill>
                <a:latin typeface="Nunito 1 Bold"/>
              </a:rPr>
              <a:t> que </a:t>
            </a:r>
            <a:r>
              <a:rPr lang="en-US" sz="2000" dirty="0" err="1">
                <a:solidFill>
                  <a:srgbClr val="383ABB"/>
                </a:solidFill>
                <a:latin typeface="Nunito 1 Bold"/>
              </a:rPr>
              <a:t>en</a:t>
            </a:r>
            <a:r>
              <a:rPr lang="en-US" sz="2000" dirty="0">
                <a:solidFill>
                  <a:srgbClr val="383ABB"/>
                </a:solidFill>
                <a:latin typeface="Nunito 1 Bold"/>
              </a:rPr>
              <a:t> </a:t>
            </a:r>
            <a:r>
              <a:rPr lang="en-US" sz="2000" dirty="0" err="1">
                <a:solidFill>
                  <a:srgbClr val="383ABB"/>
                </a:solidFill>
                <a:latin typeface="Nunito 1 Bold"/>
              </a:rPr>
              <a:t>Estados</a:t>
            </a:r>
            <a:r>
              <a:rPr lang="en-US" sz="2000" dirty="0">
                <a:solidFill>
                  <a:srgbClr val="383ABB"/>
                </a:solidFill>
                <a:latin typeface="Nunito 1 Bold"/>
              </a:rPr>
              <a:t> Unidos, y un </a:t>
            </a:r>
            <a:r>
              <a:rPr lang="en-US" sz="2000" dirty="0" err="1">
                <a:solidFill>
                  <a:srgbClr val="383ABB"/>
                </a:solidFill>
                <a:latin typeface="Nunito 1 Bold"/>
              </a:rPr>
              <a:t>menú</a:t>
            </a:r>
            <a:r>
              <a:rPr lang="en-US" sz="2000" dirty="0">
                <a:solidFill>
                  <a:srgbClr val="383ABB"/>
                </a:solidFill>
                <a:latin typeface="Nunito 1 Bold"/>
              </a:rPr>
              <a:t> </a:t>
            </a:r>
            <a:r>
              <a:rPr lang="en-US" sz="2000" dirty="0" err="1">
                <a:solidFill>
                  <a:srgbClr val="383ABB"/>
                </a:solidFill>
                <a:latin typeface="Nunito 1 Bold"/>
              </a:rPr>
              <a:t>infantil</a:t>
            </a:r>
            <a:r>
              <a:rPr lang="en-US" sz="2000" dirty="0">
                <a:solidFill>
                  <a:srgbClr val="383ABB"/>
                </a:solidFill>
                <a:latin typeface="Nunito 1 Bold"/>
              </a:rPr>
              <a:t> cuesta lo </a:t>
            </a:r>
            <a:r>
              <a:rPr lang="en-US" sz="2000" dirty="0" err="1">
                <a:solidFill>
                  <a:srgbClr val="383ABB"/>
                </a:solidFill>
                <a:latin typeface="Nunito 1 Bold"/>
              </a:rPr>
              <a:t>mismo</a:t>
            </a:r>
            <a:r>
              <a:rPr lang="en-US" sz="2000" dirty="0">
                <a:solidFill>
                  <a:srgbClr val="383ABB"/>
                </a:solidFill>
                <a:latin typeface="Nunito 1 Bold"/>
              </a:rPr>
              <a:t> a las 12 del </a:t>
            </a:r>
            <a:r>
              <a:rPr lang="en-US" sz="2000" dirty="0" err="1">
                <a:solidFill>
                  <a:srgbClr val="383ABB"/>
                </a:solidFill>
                <a:latin typeface="Nunito 1 Bold"/>
              </a:rPr>
              <a:t>mediodía</a:t>
            </a:r>
            <a:r>
              <a:rPr lang="en-US" sz="2000" dirty="0">
                <a:solidFill>
                  <a:srgbClr val="383ABB"/>
                </a:solidFill>
                <a:latin typeface="Nunito 1 Bold"/>
              </a:rPr>
              <a:t> que a las 11 de la </a:t>
            </a:r>
            <a:r>
              <a:rPr lang="en-US" sz="2000" dirty="0" err="1">
                <a:solidFill>
                  <a:srgbClr val="383ABB"/>
                </a:solidFill>
                <a:latin typeface="Nunito 1 Bold"/>
              </a:rPr>
              <a:t>noche</a:t>
            </a:r>
            <a:endParaRPr lang="en-US" sz="2000" dirty="0">
              <a:solidFill>
                <a:srgbClr val="383ABB"/>
              </a:solidFill>
              <a:latin typeface="Nunito 1 Bold"/>
            </a:endParaRPr>
          </a:p>
        </p:txBody>
      </p:sp>
      <p:sp>
        <p:nvSpPr>
          <p:cNvPr id="7" name="TextBox 7"/>
          <p:cNvSpPr txBox="1"/>
          <p:nvPr/>
        </p:nvSpPr>
        <p:spPr>
          <a:xfrm>
            <a:off x="11991741" y="7744941"/>
            <a:ext cx="5964739" cy="2418849"/>
          </a:xfrm>
          <a:prstGeom prst="rect">
            <a:avLst/>
          </a:prstGeom>
        </p:spPr>
        <p:txBody>
          <a:bodyPr lIns="0" tIns="0" rIns="0" bIns="0" rtlCol="0" anchor="t">
            <a:spAutoFit/>
          </a:bodyPr>
          <a:lstStyle/>
          <a:p>
            <a:pPr marL="0" lvl="0" indent="0" algn="ctr">
              <a:lnSpc>
                <a:spcPts val="2800"/>
              </a:lnSpc>
              <a:spcBef>
                <a:spcPct val="0"/>
              </a:spcBef>
            </a:pPr>
            <a:r>
              <a:rPr lang="en-US" sz="2000" dirty="0">
                <a:solidFill>
                  <a:srgbClr val="383ABB"/>
                </a:solidFill>
                <a:latin typeface="Nunito 1 Bold"/>
              </a:rPr>
              <a:t>Tesla. La </a:t>
            </a:r>
            <a:r>
              <a:rPr lang="en-US" sz="2000" dirty="0" err="1">
                <a:solidFill>
                  <a:srgbClr val="383ABB"/>
                </a:solidFill>
                <a:latin typeface="Nunito 1 Bold"/>
              </a:rPr>
              <a:t>empresa</a:t>
            </a:r>
            <a:r>
              <a:rPr lang="en-US" sz="2000" dirty="0">
                <a:solidFill>
                  <a:srgbClr val="383ABB"/>
                </a:solidFill>
                <a:latin typeface="Nunito 1 Bold"/>
              </a:rPr>
              <a:t> de </a:t>
            </a:r>
            <a:r>
              <a:rPr lang="en-US" sz="2000" dirty="0" err="1">
                <a:solidFill>
                  <a:srgbClr val="383ABB"/>
                </a:solidFill>
                <a:latin typeface="Nunito 1 Bold"/>
              </a:rPr>
              <a:t>automóviles</a:t>
            </a:r>
            <a:r>
              <a:rPr lang="en-US" sz="2000" dirty="0">
                <a:solidFill>
                  <a:srgbClr val="383ABB"/>
                </a:solidFill>
                <a:latin typeface="Nunito 1 Bold"/>
              </a:rPr>
              <a:t> </a:t>
            </a:r>
            <a:r>
              <a:rPr lang="en-US" sz="2000" dirty="0" err="1">
                <a:solidFill>
                  <a:srgbClr val="383ABB"/>
                </a:solidFill>
                <a:latin typeface="Nunito 1 Bold"/>
              </a:rPr>
              <a:t>eléctricos</a:t>
            </a:r>
            <a:r>
              <a:rPr lang="en-US" sz="2000" dirty="0">
                <a:solidFill>
                  <a:srgbClr val="383ABB"/>
                </a:solidFill>
                <a:latin typeface="Nunito 1 Bold"/>
              </a:rPr>
              <a:t> </a:t>
            </a:r>
            <a:r>
              <a:rPr lang="en-US" sz="2000" dirty="0" err="1">
                <a:solidFill>
                  <a:srgbClr val="383ABB"/>
                </a:solidFill>
                <a:latin typeface="Nunito 1 Bold"/>
              </a:rPr>
              <a:t>estadounidense</a:t>
            </a:r>
            <a:r>
              <a:rPr lang="en-US" sz="2000" dirty="0">
                <a:solidFill>
                  <a:srgbClr val="383ABB"/>
                </a:solidFill>
                <a:latin typeface="Nunito 1 Bold"/>
              </a:rPr>
              <a:t> </a:t>
            </a:r>
            <a:r>
              <a:rPr lang="en-US" sz="2000" dirty="0" err="1">
                <a:solidFill>
                  <a:srgbClr val="383ABB"/>
                </a:solidFill>
                <a:latin typeface="Nunito 1 Bold"/>
              </a:rPr>
              <a:t>ofrece</a:t>
            </a:r>
            <a:r>
              <a:rPr lang="en-US" sz="2000" dirty="0">
                <a:solidFill>
                  <a:srgbClr val="383ABB"/>
                </a:solidFill>
                <a:latin typeface="Nunito 1 Bold"/>
              </a:rPr>
              <a:t> </a:t>
            </a:r>
            <a:r>
              <a:rPr lang="en-US" sz="2000" dirty="0" err="1">
                <a:solidFill>
                  <a:srgbClr val="383ABB"/>
                </a:solidFill>
                <a:latin typeface="Nunito 1 Bold"/>
              </a:rPr>
              <a:t>vehículos</a:t>
            </a:r>
            <a:r>
              <a:rPr lang="en-US" sz="2000" dirty="0">
                <a:solidFill>
                  <a:srgbClr val="383ABB"/>
                </a:solidFill>
                <a:latin typeface="Nunito 1 Bold"/>
              </a:rPr>
              <a:t> </a:t>
            </a:r>
            <a:r>
              <a:rPr lang="en-US" sz="2000" dirty="0" err="1">
                <a:solidFill>
                  <a:srgbClr val="383ABB"/>
                </a:solidFill>
                <a:latin typeface="Nunito 1 Bold"/>
              </a:rPr>
              <a:t>eléctricos</a:t>
            </a:r>
            <a:r>
              <a:rPr lang="en-US" sz="2000" dirty="0">
                <a:solidFill>
                  <a:srgbClr val="383ABB"/>
                </a:solidFill>
                <a:latin typeface="Nunito 1 Bold"/>
              </a:rPr>
              <a:t> a </a:t>
            </a:r>
            <a:r>
              <a:rPr lang="en-US" sz="2000" dirty="0" err="1">
                <a:solidFill>
                  <a:srgbClr val="383ABB"/>
                </a:solidFill>
                <a:latin typeface="Nunito 1 Bold"/>
              </a:rPr>
              <a:t>precios</a:t>
            </a:r>
            <a:r>
              <a:rPr lang="en-US" sz="2000" dirty="0">
                <a:solidFill>
                  <a:srgbClr val="383ABB"/>
                </a:solidFill>
                <a:latin typeface="Nunito 1 Bold"/>
              </a:rPr>
              <a:t> </a:t>
            </a:r>
            <a:r>
              <a:rPr lang="en-US" sz="2000" dirty="0" err="1">
                <a:solidFill>
                  <a:srgbClr val="383ABB"/>
                </a:solidFill>
                <a:latin typeface="Nunito 1 Bold"/>
              </a:rPr>
              <a:t>más</a:t>
            </a:r>
            <a:r>
              <a:rPr lang="en-US" sz="2000" dirty="0">
                <a:solidFill>
                  <a:srgbClr val="383ABB"/>
                </a:solidFill>
                <a:latin typeface="Nunito 1 Bold"/>
              </a:rPr>
              <a:t> altos que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automóviles</a:t>
            </a:r>
            <a:r>
              <a:rPr lang="en-US" sz="2000" dirty="0">
                <a:solidFill>
                  <a:srgbClr val="383ABB"/>
                </a:solidFill>
                <a:latin typeface="Nunito 1 Bold"/>
              </a:rPr>
              <a:t> de </a:t>
            </a:r>
            <a:r>
              <a:rPr lang="en-US" sz="2000" dirty="0" err="1">
                <a:solidFill>
                  <a:srgbClr val="383ABB"/>
                </a:solidFill>
                <a:latin typeface="Nunito 1 Bold"/>
              </a:rPr>
              <a:t>gasolina</a:t>
            </a:r>
            <a:r>
              <a:rPr lang="en-US" sz="2000" dirty="0">
                <a:solidFill>
                  <a:srgbClr val="383ABB"/>
                </a:solidFill>
                <a:latin typeface="Nunito 1 Bold"/>
              </a:rPr>
              <a:t>. Sin embargo,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consumidores</a:t>
            </a:r>
            <a:r>
              <a:rPr lang="en-US" sz="2000" dirty="0">
                <a:solidFill>
                  <a:srgbClr val="383ABB"/>
                </a:solidFill>
                <a:latin typeface="Nunito 1 Bold"/>
              </a:rPr>
              <a:t> </a:t>
            </a:r>
            <a:r>
              <a:rPr lang="en-US" sz="2000" dirty="0" err="1">
                <a:solidFill>
                  <a:srgbClr val="383ABB"/>
                </a:solidFill>
                <a:latin typeface="Nunito 1 Bold"/>
              </a:rPr>
              <a:t>están</a:t>
            </a:r>
            <a:r>
              <a:rPr lang="en-US" sz="2000" dirty="0">
                <a:solidFill>
                  <a:srgbClr val="383ABB"/>
                </a:solidFill>
                <a:latin typeface="Nunito 1 Bold"/>
              </a:rPr>
              <a:t> </a:t>
            </a:r>
            <a:r>
              <a:rPr lang="en-US" sz="2000" dirty="0" err="1">
                <a:solidFill>
                  <a:srgbClr val="383ABB"/>
                </a:solidFill>
                <a:latin typeface="Nunito 1 Bold"/>
              </a:rPr>
              <a:t>dispuestos</a:t>
            </a:r>
            <a:r>
              <a:rPr lang="en-US" sz="2000" dirty="0">
                <a:solidFill>
                  <a:srgbClr val="383ABB"/>
                </a:solidFill>
                <a:latin typeface="Nunito 1 Bold"/>
              </a:rPr>
              <a:t> a </a:t>
            </a:r>
            <a:r>
              <a:rPr lang="en-US" sz="2000" dirty="0" err="1">
                <a:solidFill>
                  <a:srgbClr val="383ABB"/>
                </a:solidFill>
                <a:latin typeface="Nunito 1 Bold"/>
              </a:rPr>
              <a:t>pagar</a:t>
            </a:r>
            <a:r>
              <a:rPr lang="en-US" sz="2000" dirty="0">
                <a:solidFill>
                  <a:srgbClr val="383ABB"/>
                </a:solidFill>
                <a:latin typeface="Nunito 1 Bold"/>
              </a:rPr>
              <a:t> </a:t>
            </a:r>
            <a:r>
              <a:rPr lang="en-US" sz="2000" dirty="0" err="1">
                <a:solidFill>
                  <a:srgbClr val="383ABB"/>
                </a:solidFill>
                <a:latin typeface="Nunito 1 Bold"/>
              </a:rPr>
              <a:t>más</a:t>
            </a:r>
            <a:r>
              <a:rPr lang="en-US" sz="2000" dirty="0">
                <a:solidFill>
                  <a:srgbClr val="383ABB"/>
                </a:solidFill>
                <a:latin typeface="Nunito 1 Bold"/>
              </a:rPr>
              <a:t> </a:t>
            </a:r>
            <a:r>
              <a:rPr lang="en-US" sz="2000" dirty="0" err="1">
                <a:solidFill>
                  <a:srgbClr val="383ABB"/>
                </a:solidFill>
                <a:latin typeface="Nunito 1 Bold"/>
              </a:rPr>
              <a:t>por</a:t>
            </a:r>
            <a:r>
              <a:rPr lang="en-US" sz="2000" dirty="0">
                <a:solidFill>
                  <a:srgbClr val="383ABB"/>
                </a:solidFill>
                <a:latin typeface="Nunito 1 Bold"/>
              </a:rPr>
              <a:t> </a:t>
            </a:r>
            <a:r>
              <a:rPr lang="en-US" sz="2000" dirty="0" err="1">
                <a:solidFill>
                  <a:srgbClr val="383ABB"/>
                </a:solidFill>
                <a:latin typeface="Nunito 1 Bold"/>
              </a:rPr>
              <a:t>los</a:t>
            </a:r>
            <a:r>
              <a:rPr lang="en-US" sz="2000" dirty="0">
                <a:solidFill>
                  <a:srgbClr val="383ABB"/>
                </a:solidFill>
                <a:latin typeface="Nunito 1 Bold"/>
              </a:rPr>
              <a:t> </a:t>
            </a:r>
            <a:r>
              <a:rPr lang="en-US" sz="2000" dirty="0" err="1">
                <a:solidFill>
                  <a:srgbClr val="383ABB"/>
                </a:solidFill>
                <a:latin typeface="Nunito 1 Bold"/>
              </a:rPr>
              <a:t>vehículos</a:t>
            </a:r>
            <a:r>
              <a:rPr lang="en-US" sz="2000" dirty="0">
                <a:solidFill>
                  <a:srgbClr val="383ABB"/>
                </a:solidFill>
                <a:latin typeface="Nunito 1 Bold"/>
              </a:rPr>
              <a:t> Tesla </a:t>
            </a:r>
            <a:r>
              <a:rPr lang="en-US" sz="2000" dirty="0" err="1">
                <a:solidFill>
                  <a:srgbClr val="383ABB"/>
                </a:solidFill>
                <a:latin typeface="Nunito 1 Bold"/>
              </a:rPr>
              <a:t>porque</a:t>
            </a:r>
            <a:r>
              <a:rPr lang="en-US" sz="2000" dirty="0">
                <a:solidFill>
                  <a:srgbClr val="383ABB"/>
                </a:solidFill>
                <a:latin typeface="Nunito 1 Bold"/>
              </a:rPr>
              <a:t> </a:t>
            </a:r>
            <a:r>
              <a:rPr lang="en-US" sz="2000" dirty="0" err="1">
                <a:solidFill>
                  <a:srgbClr val="383ABB"/>
                </a:solidFill>
                <a:latin typeface="Nunito 1 Bold"/>
              </a:rPr>
              <a:t>perciben</a:t>
            </a:r>
            <a:r>
              <a:rPr lang="en-US" sz="2000" dirty="0">
                <a:solidFill>
                  <a:srgbClr val="383ABB"/>
                </a:solidFill>
                <a:latin typeface="Nunito 1 Bold"/>
              </a:rPr>
              <a:t> que son </a:t>
            </a:r>
            <a:r>
              <a:rPr lang="en-US" sz="2000" dirty="0" err="1">
                <a:solidFill>
                  <a:srgbClr val="383ABB"/>
                </a:solidFill>
                <a:latin typeface="Nunito 1 Bold"/>
              </a:rPr>
              <a:t>más</a:t>
            </a:r>
            <a:r>
              <a:rPr lang="en-US" sz="2000" dirty="0">
                <a:solidFill>
                  <a:srgbClr val="383ABB"/>
                </a:solidFill>
                <a:latin typeface="Nunito 1 Bold"/>
              </a:rPr>
              <a:t> </a:t>
            </a:r>
            <a:r>
              <a:rPr lang="en-US" sz="2000" dirty="0" err="1">
                <a:solidFill>
                  <a:srgbClr val="383ABB"/>
                </a:solidFill>
                <a:latin typeface="Nunito 1 Bold"/>
              </a:rPr>
              <a:t>eficientes</a:t>
            </a:r>
            <a:r>
              <a:rPr lang="en-US" sz="2000" dirty="0">
                <a:solidFill>
                  <a:srgbClr val="383ABB"/>
                </a:solidFill>
                <a:latin typeface="Nunito 1 Bold"/>
              </a:rPr>
              <a:t>, </a:t>
            </a:r>
            <a:r>
              <a:rPr lang="en-US" sz="2000" dirty="0" err="1">
                <a:solidFill>
                  <a:srgbClr val="383ABB"/>
                </a:solidFill>
                <a:latin typeface="Nunito 1 Bold"/>
              </a:rPr>
              <a:t>ecológicos</a:t>
            </a:r>
            <a:r>
              <a:rPr lang="en-US" sz="2000" dirty="0">
                <a:solidFill>
                  <a:srgbClr val="383ABB"/>
                </a:solidFill>
                <a:latin typeface="Nunito 1 Bold"/>
              </a:rPr>
              <a:t> </a:t>
            </a:r>
          </a:p>
        </p:txBody>
      </p:sp>
      <p:sp>
        <p:nvSpPr>
          <p:cNvPr id="8" name="TextBox 8"/>
          <p:cNvSpPr txBox="1"/>
          <p:nvPr/>
        </p:nvSpPr>
        <p:spPr>
          <a:xfrm>
            <a:off x="1305524" y="3995915"/>
            <a:ext cx="3898972" cy="1029393"/>
          </a:xfrm>
          <a:prstGeom prst="rect">
            <a:avLst/>
          </a:prstGeom>
        </p:spPr>
        <p:txBody>
          <a:bodyPr lIns="0" tIns="0" rIns="0" bIns="0" rtlCol="0" anchor="t">
            <a:spAutoFit/>
          </a:bodyPr>
          <a:lstStyle/>
          <a:p>
            <a:pPr marL="0" lvl="0" indent="0" algn="ctr">
              <a:lnSpc>
                <a:spcPts val="2800"/>
              </a:lnSpc>
              <a:spcBef>
                <a:spcPct val="0"/>
              </a:spcBef>
            </a:pPr>
            <a:r>
              <a:rPr lang="en-US" sz="2000" dirty="0">
                <a:solidFill>
                  <a:srgbClr val="383ABB"/>
                </a:solidFill>
                <a:latin typeface="Nunito 1 Bold"/>
              </a:rPr>
              <a:t>IKEA es </a:t>
            </a:r>
            <a:r>
              <a:rPr lang="en-US" sz="2000" dirty="0" err="1">
                <a:solidFill>
                  <a:srgbClr val="383ABB"/>
                </a:solidFill>
                <a:latin typeface="Nunito 1 Bold"/>
              </a:rPr>
              <a:t>una</a:t>
            </a:r>
            <a:r>
              <a:rPr lang="en-US" sz="2000" dirty="0">
                <a:solidFill>
                  <a:srgbClr val="383ABB"/>
                </a:solidFill>
                <a:latin typeface="Nunito 1 Bold"/>
              </a:rPr>
              <a:t> </a:t>
            </a:r>
            <a:r>
              <a:rPr lang="en-US" sz="2000" dirty="0" err="1">
                <a:solidFill>
                  <a:srgbClr val="383ABB"/>
                </a:solidFill>
                <a:latin typeface="Nunito 1 Bold"/>
              </a:rPr>
              <a:t>empresa</a:t>
            </a:r>
            <a:r>
              <a:rPr lang="en-US" sz="2000" dirty="0">
                <a:solidFill>
                  <a:srgbClr val="383ABB"/>
                </a:solidFill>
                <a:latin typeface="Nunito 1 Bold"/>
              </a:rPr>
              <a:t> </a:t>
            </a:r>
            <a:r>
              <a:rPr lang="en-US" sz="2000" dirty="0" err="1">
                <a:solidFill>
                  <a:srgbClr val="383ABB"/>
                </a:solidFill>
                <a:latin typeface="Nunito 1 Bold"/>
              </a:rPr>
              <a:t>sueca</a:t>
            </a:r>
            <a:r>
              <a:rPr lang="en-US" sz="2000" dirty="0">
                <a:solidFill>
                  <a:srgbClr val="383ABB"/>
                </a:solidFill>
                <a:latin typeface="Nunito 1 Bold"/>
              </a:rPr>
              <a:t> de </a:t>
            </a:r>
            <a:r>
              <a:rPr lang="en-US" sz="2000" dirty="0" err="1">
                <a:solidFill>
                  <a:srgbClr val="383ABB"/>
                </a:solidFill>
                <a:latin typeface="Nunito 1 Bold"/>
              </a:rPr>
              <a:t>muebles</a:t>
            </a:r>
            <a:r>
              <a:rPr lang="en-US" sz="2000" dirty="0">
                <a:solidFill>
                  <a:srgbClr val="383ABB"/>
                </a:solidFill>
                <a:latin typeface="Nunito 1 Bold"/>
              </a:rPr>
              <a:t> que se </a:t>
            </a:r>
            <a:r>
              <a:rPr lang="en-US" sz="2000" dirty="0" err="1">
                <a:solidFill>
                  <a:srgbClr val="383ABB"/>
                </a:solidFill>
                <a:latin typeface="Nunito 1 Bold"/>
              </a:rPr>
              <a:t>caracteriza</a:t>
            </a:r>
            <a:r>
              <a:rPr lang="en-US" sz="2000" dirty="0">
                <a:solidFill>
                  <a:srgbClr val="383ABB"/>
                </a:solidFill>
                <a:latin typeface="Nunito 1 Bold"/>
              </a:rPr>
              <a:t> </a:t>
            </a:r>
            <a:r>
              <a:rPr lang="en-US" sz="2000" dirty="0" err="1">
                <a:solidFill>
                  <a:srgbClr val="383ABB"/>
                </a:solidFill>
                <a:latin typeface="Nunito 1 Bold"/>
              </a:rPr>
              <a:t>por</a:t>
            </a:r>
            <a:r>
              <a:rPr lang="en-US" sz="2000" dirty="0">
                <a:solidFill>
                  <a:srgbClr val="383ABB"/>
                </a:solidFill>
                <a:latin typeface="Nunito 1 Bold"/>
              </a:rPr>
              <a:t> sus </a:t>
            </a:r>
            <a:r>
              <a:rPr lang="en-US" sz="2000" dirty="0" err="1">
                <a:solidFill>
                  <a:srgbClr val="383ABB"/>
                </a:solidFill>
                <a:latin typeface="Nunito 1 Bold"/>
              </a:rPr>
              <a:t>precios</a:t>
            </a:r>
            <a:r>
              <a:rPr lang="en-US" sz="2000" dirty="0">
                <a:solidFill>
                  <a:srgbClr val="383ABB"/>
                </a:solidFill>
                <a:latin typeface="Nunito 1 Bold"/>
              </a:rPr>
              <a:t> </a:t>
            </a:r>
            <a:r>
              <a:rPr lang="en-US" sz="2000" dirty="0" err="1">
                <a:solidFill>
                  <a:srgbClr val="383ABB"/>
                </a:solidFill>
                <a:latin typeface="Nunito 1 Bold"/>
              </a:rPr>
              <a:t>bajos</a:t>
            </a:r>
            <a:r>
              <a:rPr lang="en-US" sz="2000" dirty="0">
                <a:solidFill>
                  <a:srgbClr val="383ABB"/>
                </a:solidFill>
                <a:latin typeface="Nunito 1 Bold"/>
              </a:rPr>
              <a:t>. </a:t>
            </a:r>
          </a:p>
        </p:txBody>
      </p:sp>
      <p:sp>
        <p:nvSpPr>
          <p:cNvPr id="9" name="TextBox 9"/>
          <p:cNvSpPr txBox="1"/>
          <p:nvPr/>
        </p:nvSpPr>
        <p:spPr>
          <a:xfrm>
            <a:off x="304360" y="7503790"/>
            <a:ext cx="5901301" cy="2071485"/>
          </a:xfrm>
          <a:prstGeom prst="rect">
            <a:avLst/>
          </a:prstGeom>
        </p:spPr>
        <p:txBody>
          <a:bodyPr lIns="0" tIns="0" rIns="0" bIns="0" rtlCol="0" anchor="t">
            <a:spAutoFit/>
          </a:bodyPr>
          <a:lstStyle/>
          <a:p>
            <a:pPr marL="0" lvl="0" indent="0" algn="ctr">
              <a:lnSpc>
                <a:spcPts val="2800"/>
              </a:lnSpc>
              <a:spcBef>
                <a:spcPct val="0"/>
              </a:spcBef>
            </a:pPr>
            <a:r>
              <a:rPr lang="en-US" sz="2000" dirty="0">
                <a:solidFill>
                  <a:srgbClr val="383ABB"/>
                </a:solidFill>
                <a:latin typeface="Nunito 1 Bold"/>
              </a:rPr>
              <a:t>Nike. La </a:t>
            </a:r>
            <a:r>
              <a:rPr lang="en-US" sz="2000" dirty="0" err="1">
                <a:solidFill>
                  <a:srgbClr val="383ABB"/>
                </a:solidFill>
                <a:latin typeface="Nunito 1 Bold"/>
              </a:rPr>
              <a:t>empresa</a:t>
            </a:r>
            <a:r>
              <a:rPr lang="en-US" sz="2000" dirty="0">
                <a:solidFill>
                  <a:srgbClr val="383ABB"/>
                </a:solidFill>
                <a:latin typeface="Nunito 1 Bold"/>
              </a:rPr>
              <a:t> </a:t>
            </a:r>
            <a:r>
              <a:rPr lang="en-US" sz="2000" dirty="0" err="1">
                <a:solidFill>
                  <a:srgbClr val="383ABB"/>
                </a:solidFill>
                <a:latin typeface="Nunito 1 Bold"/>
              </a:rPr>
              <a:t>estadounidense</a:t>
            </a:r>
            <a:r>
              <a:rPr lang="en-US" sz="2000" dirty="0">
                <a:solidFill>
                  <a:srgbClr val="383ABB"/>
                </a:solidFill>
                <a:latin typeface="Nunito 1 Bold"/>
              </a:rPr>
              <a:t> es </a:t>
            </a:r>
            <a:r>
              <a:rPr lang="en-US" sz="2000" dirty="0" err="1">
                <a:solidFill>
                  <a:srgbClr val="383ABB"/>
                </a:solidFill>
                <a:latin typeface="Nunito 1 Bold"/>
              </a:rPr>
              <a:t>conocida</a:t>
            </a:r>
            <a:r>
              <a:rPr lang="en-US" sz="2000" dirty="0">
                <a:solidFill>
                  <a:srgbClr val="383ABB"/>
                </a:solidFill>
                <a:latin typeface="Nunito 1 Bold"/>
              </a:rPr>
              <a:t> </a:t>
            </a:r>
            <a:r>
              <a:rPr lang="en-US" sz="2000" dirty="0" err="1">
                <a:solidFill>
                  <a:srgbClr val="383ABB"/>
                </a:solidFill>
                <a:latin typeface="Nunito 1 Bold"/>
              </a:rPr>
              <a:t>por</a:t>
            </a:r>
            <a:r>
              <a:rPr lang="en-US" sz="2000" dirty="0">
                <a:solidFill>
                  <a:srgbClr val="383ABB"/>
                </a:solidFill>
                <a:latin typeface="Nunito 1 Bold"/>
              </a:rPr>
              <a:t> sus altos </a:t>
            </a:r>
            <a:r>
              <a:rPr lang="en-US" sz="2000" dirty="0" err="1">
                <a:solidFill>
                  <a:srgbClr val="383ABB"/>
                </a:solidFill>
                <a:latin typeface="Nunito 1 Bold"/>
              </a:rPr>
              <a:t>precios</a:t>
            </a:r>
            <a:r>
              <a:rPr lang="en-US" sz="2000" dirty="0">
                <a:solidFill>
                  <a:srgbClr val="383ABB"/>
                </a:solidFill>
                <a:latin typeface="Nunito 1 Bold"/>
              </a:rPr>
              <a:t>, que a menudo son </a:t>
            </a:r>
            <a:r>
              <a:rPr lang="en-US" sz="2000" dirty="0" err="1">
                <a:solidFill>
                  <a:srgbClr val="383ABB"/>
                </a:solidFill>
                <a:latin typeface="Nunito 1 Bold"/>
              </a:rPr>
              <a:t>superiores</a:t>
            </a:r>
            <a:r>
              <a:rPr lang="en-US" sz="2000" dirty="0">
                <a:solidFill>
                  <a:srgbClr val="383ABB"/>
                </a:solidFill>
                <a:latin typeface="Nunito 1 Bold"/>
              </a:rPr>
              <a:t> a </a:t>
            </a:r>
            <a:r>
              <a:rPr lang="en-US" sz="2000" dirty="0" err="1">
                <a:solidFill>
                  <a:srgbClr val="383ABB"/>
                </a:solidFill>
                <a:latin typeface="Nunito 1 Bold"/>
              </a:rPr>
              <a:t>los</a:t>
            </a:r>
            <a:r>
              <a:rPr lang="en-US" sz="2000" dirty="0">
                <a:solidFill>
                  <a:srgbClr val="383ABB"/>
                </a:solidFill>
                <a:latin typeface="Nunito 1 Bold"/>
              </a:rPr>
              <a:t> de sus </a:t>
            </a:r>
            <a:r>
              <a:rPr lang="en-US" sz="2000" dirty="0" err="1">
                <a:solidFill>
                  <a:srgbClr val="383ABB"/>
                </a:solidFill>
                <a:latin typeface="Nunito 1 Bold"/>
              </a:rPr>
              <a:t>competidores</a:t>
            </a:r>
            <a:r>
              <a:rPr lang="en-US" sz="2000" dirty="0">
                <a:solidFill>
                  <a:srgbClr val="383ABB"/>
                </a:solidFill>
                <a:latin typeface="Nunito 1 Bold"/>
              </a:rPr>
              <a:t> </a:t>
            </a:r>
            <a:r>
              <a:rPr lang="en-US" sz="2000" dirty="0" err="1">
                <a:solidFill>
                  <a:srgbClr val="383ABB"/>
                </a:solidFill>
                <a:latin typeface="Nunito 1 Bold"/>
              </a:rPr>
              <a:t>directos</a:t>
            </a:r>
            <a:r>
              <a:rPr lang="en-US" sz="2000" dirty="0">
                <a:solidFill>
                  <a:srgbClr val="383ABB"/>
                </a:solidFill>
                <a:latin typeface="Nunito 1 Bold"/>
              </a:rPr>
              <a:t>. Nike </a:t>
            </a:r>
            <a:r>
              <a:rPr lang="en-US" sz="2000" dirty="0" err="1">
                <a:solidFill>
                  <a:srgbClr val="383ABB"/>
                </a:solidFill>
                <a:latin typeface="Nunito 1 Bold"/>
              </a:rPr>
              <a:t>justifica</a:t>
            </a:r>
            <a:r>
              <a:rPr lang="en-US" sz="2000" dirty="0">
                <a:solidFill>
                  <a:srgbClr val="383ABB"/>
                </a:solidFill>
                <a:latin typeface="Nunito 1 Bold"/>
              </a:rPr>
              <a:t> sus </a:t>
            </a:r>
            <a:r>
              <a:rPr lang="en-US" sz="2000" dirty="0" err="1">
                <a:solidFill>
                  <a:srgbClr val="383ABB"/>
                </a:solidFill>
                <a:latin typeface="Nunito 1 Bold"/>
              </a:rPr>
              <a:t>precios</a:t>
            </a:r>
            <a:r>
              <a:rPr lang="en-US" sz="2000" dirty="0">
                <a:solidFill>
                  <a:srgbClr val="383ABB"/>
                </a:solidFill>
                <a:latin typeface="Nunito 1 Bold"/>
              </a:rPr>
              <a:t> </a:t>
            </a:r>
            <a:r>
              <a:rPr lang="en-US" sz="2000" dirty="0" err="1">
                <a:solidFill>
                  <a:srgbClr val="383ABB"/>
                </a:solidFill>
                <a:latin typeface="Nunito 1 Bold"/>
              </a:rPr>
              <a:t>argumentando</a:t>
            </a:r>
            <a:r>
              <a:rPr lang="en-US" sz="2000" dirty="0">
                <a:solidFill>
                  <a:srgbClr val="383ABB"/>
                </a:solidFill>
                <a:latin typeface="Nunito 1 Bold"/>
              </a:rPr>
              <a:t> que </a:t>
            </a:r>
            <a:r>
              <a:rPr lang="en-US" sz="2000" dirty="0" err="1">
                <a:solidFill>
                  <a:srgbClr val="383ABB"/>
                </a:solidFill>
                <a:latin typeface="Nunito 1 Bold"/>
              </a:rPr>
              <a:t>ofrece</a:t>
            </a:r>
            <a:r>
              <a:rPr lang="en-US" sz="2000" dirty="0">
                <a:solidFill>
                  <a:srgbClr val="383ABB"/>
                </a:solidFill>
                <a:latin typeface="Nunito 1 Bold"/>
              </a:rPr>
              <a:t> </a:t>
            </a:r>
            <a:r>
              <a:rPr lang="en-US" sz="2000" dirty="0" err="1">
                <a:solidFill>
                  <a:srgbClr val="383ABB"/>
                </a:solidFill>
                <a:latin typeface="Nunito 1 Bold"/>
              </a:rPr>
              <a:t>productos</a:t>
            </a:r>
            <a:r>
              <a:rPr lang="en-US" sz="2000" dirty="0">
                <a:solidFill>
                  <a:srgbClr val="383ABB"/>
                </a:solidFill>
                <a:latin typeface="Nunito 1 Bold"/>
              </a:rPr>
              <a:t> de </a:t>
            </a:r>
            <a:r>
              <a:rPr lang="en-US" sz="2000" dirty="0" err="1">
                <a:solidFill>
                  <a:srgbClr val="383ABB"/>
                </a:solidFill>
                <a:latin typeface="Nunito 1 Bold"/>
              </a:rPr>
              <a:t>alta</a:t>
            </a:r>
            <a:r>
              <a:rPr lang="en-US" sz="2000" dirty="0">
                <a:solidFill>
                  <a:srgbClr val="383ABB"/>
                </a:solidFill>
                <a:latin typeface="Nunito 1 Bold"/>
              </a:rPr>
              <a:t> </a:t>
            </a:r>
            <a:r>
              <a:rPr lang="en-US" sz="2000" dirty="0" err="1">
                <a:solidFill>
                  <a:srgbClr val="383ABB"/>
                </a:solidFill>
                <a:latin typeface="Nunito 1 Bold"/>
              </a:rPr>
              <a:t>calidad</a:t>
            </a:r>
            <a:r>
              <a:rPr lang="en-US" sz="2000" dirty="0">
                <a:solidFill>
                  <a:srgbClr val="383ABB"/>
                </a:solidFill>
                <a:latin typeface="Nunito 1 Bold"/>
              </a:rPr>
              <a:t> y que sus </a:t>
            </a:r>
            <a:r>
              <a:rPr lang="en-US" sz="2000" dirty="0" err="1">
                <a:solidFill>
                  <a:srgbClr val="383ABB"/>
                </a:solidFill>
                <a:latin typeface="Nunito 1 Bold"/>
              </a:rPr>
              <a:t>marcas</a:t>
            </a:r>
            <a:r>
              <a:rPr lang="en-US" sz="2000" dirty="0">
                <a:solidFill>
                  <a:srgbClr val="383ABB"/>
                </a:solidFill>
                <a:latin typeface="Nunito 1 Bold"/>
              </a:rPr>
              <a:t> son </a:t>
            </a:r>
            <a:r>
              <a:rPr lang="en-US" sz="2000" dirty="0" err="1">
                <a:solidFill>
                  <a:srgbClr val="383ABB"/>
                </a:solidFill>
                <a:latin typeface="Nunito 1 Bold"/>
              </a:rPr>
              <a:t>sinónimo</a:t>
            </a:r>
            <a:r>
              <a:rPr lang="en-US" sz="2000" dirty="0">
                <a:solidFill>
                  <a:srgbClr val="383ABB"/>
                </a:solidFill>
                <a:latin typeface="Nunito 1 Bold"/>
              </a:rPr>
              <a:t> de </a:t>
            </a:r>
            <a:r>
              <a:rPr lang="en-US" sz="2000" dirty="0" err="1">
                <a:solidFill>
                  <a:srgbClr val="383ABB"/>
                </a:solidFill>
                <a:latin typeface="Nunito 1 Bold"/>
              </a:rPr>
              <a:t>estatus</a:t>
            </a:r>
            <a:r>
              <a:rPr lang="en-US" sz="2000" dirty="0">
                <a:solidFill>
                  <a:srgbClr val="383ABB"/>
                </a:solidFill>
                <a:latin typeface="Nunito 1 Bold"/>
              </a:rPr>
              <a:t> y </a:t>
            </a:r>
            <a:r>
              <a:rPr lang="en-US" sz="2000" dirty="0" err="1">
                <a:solidFill>
                  <a:srgbClr val="383ABB"/>
                </a:solidFill>
                <a:latin typeface="Nunito 1 Bold"/>
              </a:rPr>
              <a:t>exclusividad</a:t>
            </a:r>
            <a:r>
              <a:rPr lang="en-US" sz="2000" dirty="0">
                <a:solidFill>
                  <a:srgbClr val="383ABB"/>
                </a:solidFill>
                <a:latin typeface="Nunito 1 Bold"/>
              </a:rPr>
              <a:t>.</a:t>
            </a:r>
          </a:p>
        </p:txBody>
      </p:sp>
      <p:sp>
        <p:nvSpPr>
          <p:cNvPr id="10" name="TextBox 10"/>
          <p:cNvSpPr txBox="1"/>
          <p:nvPr/>
        </p:nvSpPr>
        <p:spPr>
          <a:xfrm>
            <a:off x="956683" y="2347362"/>
            <a:ext cx="5157293" cy="1581149"/>
          </a:xfrm>
          <a:prstGeom prst="rect">
            <a:avLst/>
          </a:prstGeom>
        </p:spPr>
        <p:txBody>
          <a:bodyPr lIns="0" tIns="0" rIns="0" bIns="0" rtlCol="0" anchor="t">
            <a:spAutoFit/>
          </a:bodyPr>
          <a:lstStyle/>
          <a:p>
            <a:pPr algn="ctr">
              <a:lnSpc>
                <a:spcPts val="4200"/>
              </a:lnSpc>
            </a:pPr>
            <a:r>
              <a:rPr lang="en-US" sz="3000" dirty="0">
                <a:solidFill>
                  <a:srgbClr val="6FB429"/>
                </a:solidFill>
                <a:latin typeface="Open Sans Bold"/>
              </a:rPr>
              <a:t>OFRECER MENOS VALOR POR MUCHO MENOS DINERO </a:t>
            </a:r>
          </a:p>
        </p:txBody>
      </p:sp>
      <p:sp>
        <p:nvSpPr>
          <p:cNvPr id="11" name="TextBox 11"/>
          <p:cNvSpPr txBox="1"/>
          <p:nvPr/>
        </p:nvSpPr>
        <p:spPr>
          <a:xfrm>
            <a:off x="7194903" y="2347362"/>
            <a:ext cx="4303436" cy="1047749"/>
          </a:xfrm>
          <a:prstGeom prst="rect">
            <a:avLst/>
          </a:prstGeom>
        </p:spPr>
        <p:txBody>
          <a:bodyPr lIns="0" tIns="0" rIns="0" bIns="0" rtlCol="0" anchor="t">
            <a:spAutoFit/>
          </a:bodyPr>
          <a:lstStyle/>
          <a:p>
            <a:pPr algn="ctr">
              <a:lnSpc>
                <a:spcPts val="4200"/>
              </a:lnSpc>
            </a:pPr>
            <a:r>
              <a:rPr lang="en-US" sz="3000" dirty="0">
                <a:solidFill>
                  <a:srgbClr val="6FB429"/>
                </a:solidFill>
                <a:latin typeface="Open Sans Bold"/>
              </a:rPr>
              <a:t>OFRECER LO MISMO POR MENOS DINERO </a:t>
            </a:r>
          </a:p>
        </p:txBody>
      </p:sp>
      <p:sp>
        <p:nvSpPr>
          <p:cNvPr id="12" name="TextBox 12"/>
          <p:cNvSpPr txBox="1"/>
          <p:nvPr/>
        </p:nvSpPr>
        <p:spPr>
          <a:xfrm>
            <a:off x="12669525" y="2379840"/>
            <a:ext cx="4989292" cy="1047750"/>
          </a:xfrm>
          <a:prstGeom prst="rect">
            <a:avLst/>
          </a:prstGeom>
        </p:spPr>
        <p:txBody>
          <a:bodyPr lIns="0" tIns="0" rIns="0" bIns="0" rtlCol="0" anchor="t">
            <a:spAutoFit/>
          </a:bodyPr>
          <a:lstStyle/>
          <a:p>
            <a:pPr algn="ctr">
              <a:lnSpc>
                <a:spcPts val="4200"/>
              </a:lnSpc>
            </a:pPr>
            <a:r>
              <a:rPr lang="en-US" sz="3000" dirty="0">
                <a:solidFill>
                  <a:srgbClr val="6FB429"/>
                </a:solidFill>
                <a:latin typeface="Open Sans Bold"/>
              </a:rPr>
              <a:t>OFRECER LO MISMO POR EL MISMO PRECIO </a:t>
            </a:r>
          </a:p>
        </p:txBody>
      </p:sp>
      <p:sp>
        <p:nvSpPr>
          <p:cNvPr id="13" name="TextBox 13"/>
          <p:cNvSpPr txBox="1"/>
          <p:nvPr/>
        </p:nvSpPr>
        <p:spPr>
          <a:xfrm>
            <a:off x="720378" y="6075634"/>
            <a:ext cx="4079490" cy="1047750"/>
          </a:xfrm>
          <a:prstGeom prst="rect">
            <a:avLst/>
          </a:prstGeom>
        </p:spPr>
        <p:txBody>
          <a:bodyPr lIns="0" tIns="0" rIns="0" bIns="0" rtlCol="0" anchor="t">
            <a:spAutoFit/>
          </a:bodyPr>
          <a:lstStyle/>
          <a:p>
            <a:pPr algn="ctr">
              <a:lnSpc>
                <a:spcPts val="4200"/>
              </a:lnSpc>
            </a:pPr>
            <a:r>
              <a:rPr lang="en-US" sz="3000" dirty="0">
                <a:solidFill>
                  <a:srgbClr val="6FB429"/>
                </a:solidFill>
                <a:latin typeface="Open Sans Bold"/>
              </a:rPr>
              <a:t>OFRECER LO MISMO POR MÁS DINERO</a:t>
            </a:r>
          </a:p>
        </p:txBody>
      </p:sp>
      <p:sp>
        <p:nvSpPr>
          <p:cNvPr id="14" name="TextBox 14"/>
          <p:cNvSpPr txBox="1"/>
          <p:nvPr/>
        </p:nvSpPr>
        <p:spPr>
          <a:xfrm>
            <a:off x="6912895" y="6321458"/>
            <a:ext cx="4462211" cy="1047750"/>
          </a:xfrm>
          <a:prstGeom prst="rect">
            <a:avLst/>
          </a:prstGeom>
        </p:spPr>
        <p:txBody>
          <a:bodyPr lIns="0" tIns="0" rIns="0" bIns="0" rtlCol="0" anchor="t">
            <a:spAutoFit/>
          </a:bodyPr>
          <a:lstStyle/>
          <a:p>
            <a:pPr algn="ctr">
              <a:lnSpc>
                <a:spcPts val="4200"/>
              </a:lnSpc>
            </a:pPr>
            <a:r>
              <a:rPr lang="en-US" sz="3000" dirty="0">
                <a:solidFill>
                  <a:srgbClr val="6FB429"/>
                </a:solidFill>
                <a:latin typeface="Open Sans Bold"/>
              </a:rPr>
              <a:t>OFRECER MÁS VALOR POR EL MISMO DINERO </a:t>
            </a:r>
          </a:p>
        </p:txBody>
      </p:sp>
      <p:sp>
        <p:nvSpPr>
          <p:cNvPr id="15" name="TextBox 15"/>
          <p:cNvSpPr txBox="1"/>
          <p:nvPr/>
        </p:nvSpPr>
        <p:spPr>
          <a:xfrm>
            <a:off x="13451592" y="6735291"/>
            <a:ext cx="4207225" cy="1047750"/>
          </a:xfrm>
          <a:prstGeom prst="rect">
            <a:avLst/>
          </a:prstGeom>
        </p:spPr>
        <p:txBody>
          <a:bodyPr lIns="0" tIns="0" rIns="0" bIns="0" rtlCol="0" anchor="t">
            <a:spAutoFit/>
          </a:bodyPr>
          <a:lstStyle/>
          <a:p>
            <a:pPr algn="ctr">
              <a:lnSpc>
                <a:spcPts val="4200"/>
              </a:lnSpc>
            </a:pPr>
            <a:r>
              <a:rPr lang="en-US" sz="3000" dirty="0">
                <a:solidFill>
                  <a:srgbClr val="6FB429"/>
                </a:solidFill>
                <a:latin typeface="Open Sans Bold"/>
              </a:rPr>
              <a:t>OFRECER MÁS VALOR POR MÁS DINERO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
                                            <p:txEl>
                                              <p:pRg st="0" end="0"/>
                                            </p:txEl>
                                          </p:spTgt>
                                        </p:tgtEl>
                                        <p:attrNameLst>
                                          <p:attrName>style.visibility</p:attrName>
                                        </p:attrNameLst>
                                      </p:cBhvr>
                                      <p:to>
                                        <p:strVal val="visible"/>
                                      </p:to>
                                    </p:set>
                                    <p:anim calcmode="lin" valueType="num">
                                      <p:cBhvr additive="base">
                                        <p:cTn id="6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TextBox 3"/>
          <p:cNvSpPr txBox="1"/>
          <p:nvPr/>
        </p:nvSpPr>
        <p:spPr>
          <a:xfrm>
            <a:off x="149669" y="1114425"/>
            <a:ext cx="10733982" cy="1667729"/>
          </a:xfrm>
          <a:prstGeom prst="rect">
            <a:avLst/>
          </a:prstGeom>
        </p:spPr>
        <p:txBody>
          <a:bodyPr lIns="0" tIns="0" rIns="0" bIns="0" rtlCol="0" anchor="t">
            <a:spAutoFit/>
          </a:bodyPr>
          <a:lstStyle/>
          <a:p>
            <a:pPr marL="0" lvl="0" indent="0" algn="ctr">
              <a:lnSpc>
                <a:spcPts val="6402"/>
              </a:lnSpc>
              <a:spcBef>
                <a:spcPct val="0"/>
              </a:spcBef>
            </a:pPr>
            <a:r>
              <a:rPr lang="en-US" sz="6216">
                <a:solidFill>
                  <a:srgbClr val="383ABB"/>
                </a:solidFill>
                <a:latin typeface="Nunito 1 Heavy"/>
              </a:rPr>
              <a:t>MARKETING OPERATIVO O MARKETING MIX</a:t>
            </a:r>
          </a:p>
        </p:txBody>
      </p:sp>
      <p:sp>
        <p:nvSpPr>
          <p:cNvPr id="4" name="Freeform 4"/>
          <p:cNvSpPr/>
          <p:nvPr/>
        </p:nvSpPr>
        <p:spPr>
          <a:xfrm>
            <a:off x="6938940" y="5339489"/>
            <a:ext cx="443582" cy="443028"/>
          </a:xfrm>
          <a:custGeom>
            <a:avLst/>
            <a:gdLst/>
            <a:ahLst/>
            <a:cxnLst/>
            <a:rect l="l" t="t" r="r" b="b"/>
            <a:pathLst>
              <a:path w="443582" h="443028">
                <a:moveTo>
                  <a:pt x="0" y="0"/>
                </a:moveTo>
                <a:lnTo>
                  <a:pt x="443582" y="0"/>
                </a:lnTo>
                <a:lnTo>
                  <a:pt x="443582" y="443028"/>
                </a:lnTo>
                <a:lnTo>
                  <a:pt x="0" y="443028"/>
                </a:lnTo>
                <a:lnTo>
                  <a:pt x="0" y="0"/>
                </a:lnTo>
                <a:close/>
              </a:path>
            </a:pathLst>
          </a:custGeom>
          <a:blipFill>
            <a:blip r:embed="rId3"/>
            <a:stretch>
              <a:fillRect/>
            </a:stretch>
          </a:blipFill>
        </p:spPr>
        <p:txBody>
          <a:bodyPr/>
          <a:lstStyle/>
          <a:p>
            <a:endParaRPr lang="es-ES"/>
          </a:p>
        </p:txBody>
      </p:sp>
      <p:sp>
        <p:nvSpPr>
          <p:cNvPr id="5" name="Freeform 5"/>
          <p:cNvSpPr/>
          <p:nvPr/>
        </p:nvSpPr>
        <p:spPr>
          <a:xfrm>
            <a:off x="5307980" y="182748"/>
            <a:ext cx="417360" cy="416838"/>
          </a:xfrm>
          <a:custGeom>
            <a:avLst/>
            <a:gdLst/>
            <a:ahLst/>
            <a:cxnLst/>
            <a:rect l="l" t="t" r="r" b="b"/>
            <a:pathLst>
              <a:path w="417360" h="416838">
                <a:moveTo>
                  <a:pt x="0" y="0"/>
                </a:moveTo>
                <a:lnTo>
                  <a:pt x="417360" y="0"/>
                </a:lnTo>
                <a:lnTo>
                  <a:pt x="417360" y="416838"/>
                </a:lnTo>
                <a:lnTo>
                  <a:pt x="0" y="416838"/>
                </a:lnTo>
                <a:lnTo>
                  <a:pt x="0" y="0"/>
                </a:lnTo>
                <a:close/>
              </a:path>
            </a:pathLst>
          </a:custGeom>
          <a:blipFill>
            <a:blip r:embed="rId4"/>
            <a:stretch>
              <a:fillRect/>
            </a:stretch>
          </a:blipFill>
        </p:spPr>
        <p:txBody>
          <a:bodyPr/>
          <a:lstStyle/>
          <a:p>
            <a:endParaRPr lang="es-ES"/>
          </a:p>
        </p:txBody>
      </p:sp>
      <p:sp>
        <p:nvSpPr>
          <p:cNvPr id="6" name="Freeform 6"/>
          <p:cNvSpPr/>
          <p:nvPr/>
        </p:nvSpPr>
        <p:spPr>
          <a:xfrm rot="3207598">
            <a:off x="7732117" y="2980730"/>
            <a:ext cx="2560469" cy="2070779"/>
          </a:xfrm>
          <a:custGeom>
            <a:avLst/>
            <a:gdLst/>
            <a:ahLst/>
            <a:cxnLst/>
            <a:rect l="l" t="t" r="r" b="b"/>
            <a:pathLst>
              <a:path w="2560469" h="2070779">
                <a:moveTo>
                  <a:pt x="0" y="0"/>
                </a:moveTo>
                <a:lnTo>
                  <a:pt x="2560469" y="0"/>
                </a:lnTo>
                <a:lnTo>
                  <a:pt x="2560469" y="2070779"/>
                </a:lnTo>
                <a:lnTo>
                  <a:pt x="0" y="2070779"/>
                </a:lnTo>
                <a:lnTo>
                  <a:pt x="0" y="0"/>
                </a:lnTo>
                <a:close/>
              </a:path>
            </a:pathLst>
          </a:custGeom>
          <a:blipFill>
            <a:blip r:embed="rId5"/>
            <a:stretch>
              <a:fillRect/>
            </a:stretch>
          </a:blipFill>
        </p:spPr>
        <p:txBody>
          <a:bodyPr/>
          <a:lstStyle/>
          <a:p>
            <a:endParaRPr lang="es-ES"/>
          </a:p>
        </p:txBody>
      </p:sp>
      <p:sp>
        <p:nvSpPr>
          <p:cNvPr id="7" name="Freeform 7"/>
          <p:cNvSpPr/>
          <p:nvPr/>
        </p:nvSpPr>
        <p:spPr>
          <a:xfrm>
            <a:off x="588136" y="2886143"/>
            <a:ext cx="2929329" cy="2896374"/>
          </a:xfrm>
          <a:custGeom>
            <a:avLst/>
            <a:gdLst/>
            <a:ahLst/>
            <a:cxnLst/>
            <a:rect l="l" t="t" r="r" b="b"/>
            <a:pathLst>
              <a:path w="2929329" h="2896374">
                <a:moveTo>
                  <a:pt x="0" y="0"/>
                </a:moveTo>
                <a:lnTo>
                  <a:pt x="2929328" y="0"/>
                </a:lnTo>
                <a:lnTo>
                  <a:pt x="2929328" y="2896374"/>
                </a:lnTo>
                <a:lnTo>
                  <a:pt x="0" y="2896374"/>
                </a:lnTo>
                <a:lnTo>
                  <a:pt x="0" y="0"/>
                </a:lnTo>
                <a:close/>
              </a:path>
            </a:pathLst>
          </a:custGeom>
          <a:blipFill>
            <a:blip r:embed="rId6"/>
            <a:stretch>
              <a:fillRect/>
            </a:stretch>
          </a:blipFill>
          <a:ln cap="sq">
            <a:noFill/>
            <a:prstDash val="solid"/>
            <a:miter/>
          </a:ln>
        </p:spPr>
        <p:txBody>
          <a:bodyPr/>
          <a:lstStyle/>
          <a:p>
            <a:endParaRPr lang="es-ES"/>
          </a:p>
        </p:txBody>
      </p:sp>
      <p:sp>
        <p:nvSpPr>
          <p:cNvPr id="8" name="Freeform 8"/>
          <p:cNvSpPr/>
          <p:nvPr/>
        </p:nvSpPr>
        <p:spPr>
          <a:xfrm>
            <a:off x="15611153" y="-78840"/>
            <a:ext cx="2215081" cy="2215081"/>
          </a:xfrm>
          <a:custGeom>
            <a:avLst/>
            <a:gdLst/>
            <a:ahLst/>
            <a:cxnLst/>
            <a:rect l="l" t="t" r="r" b="b"/>
            <a:pathLst>
              <a:path w="2215081" h="2215081">
                <a:moveTo>
                  <a:pt x="0" y="0"/>
                </a:moveTo>
                <a:lnTo>
                  <a:pt x="2215081" y="0"/>
                </a:lnTo>
                <a:lnTo>
                  <a:pt x="2215081" y="2215080"/>
                </a:lnTo>
                <a:lnTo>
                  <a:pt x="0" y="2215080"/>
                </a:lnTo>
                <a:lnTo>
                  <a:pt x="0" y="0"/>
                </a:lnTo>
                <a:close/>
              </a:path>
            </a:pathLst>
          </a:custGeom>
          <a:blipFill>
            <a:blip r:embed="rId7"/>
            <a:stretch>
              <a:fillRect/>
            </a:stretch>
          </a:blipFill>
        </p:spPr>
        <p:txBody>
          <a:bodyPr/>
          <a:lstStyle/>
          <a:p>
            <a:endParaRPr lang="es-ES"/>
          </a:p>
        </p:txBody>
      </p:sp>
      <p:sp>
        <p:nvSpPr>
          <p:cNvPr id="9" name="Freeform 9"/>
          <p:cNvSpPr/>
          <p:nvPr/>
        </p:nvSpPr>
        <p:spPr>
          <a:xfrm>
            <a:off x="10388906" y="2406075"/>
            <a:ext cx="7437328" cy="6187577"/>
          </a:xfrm>
          <a:custGeom>
            <a:avLst/>
            <a:gdLst/>
            <a:ahLst/>
            <a:cxnLst/>
            <a:rect l="l" t="t" r="r" b="b"/>
            <a:pathLst>
              <a:path w="7437328" h="6187577">
                <a:moveTo>
                  <a:pt x="0" y="0"/>
                </a:moveTo>
                <a:lnTo>
                  <a:pt x="7437328" y="0"/>
                </a:lnTo>
                <a:lnTo>
                  <a:pt x="7437328" y="6187577"/>
                </a:lnTo>
                <a:lnTo>
                  <a:pt x="0" y="6187577"/>
                </a:lnTo>
                <a:lnTo>
                  <a:pt x="0" y="0"/>
                </a:lnTo>
                <a:close/>
              </a:path>
            </a:pathLst>
          </a:custGeom>
          <a:blipFill>
            <a:blip r:embed="rId8"/>
            <a:stretch>
              <a:fillRect/>
            </a:stretch>
          </a:blipFill>
        </p:spPr>
        <p:txBody>
          <a:bodyPr/>
          <a:lstStyle/>
          <a:p>
            <a:endParaRPr lang="es-ES"/>
          </a:p>
        </p:txBody>
      </p:sp>
      <p:sp>
        <p:nvSpPr>
          <p:cNvPr id="10" name="TextBox 10"/>
          <p:cNvSpPr txBox="1"/>
          <p:nvPr/>
        </p:nvSpPr>
        <p:spPr>
          <a:xfrm>
            <a:off x="807894" y="6029578"/>
            <a:ext cx="8336106" cy="4096385"/>
          </a:xfrm>
          <a:prstGeom prst="rect">
            <a:avLst/>
          </a:prstGeom>
        </p:spPr>
        <p:txBody>
          <a:bodyPr lIns="0" tIns="0" rIns="0" bIns="0" rtlCol="0" anchor="t">
            <a:spAutoFit/>
          </a:bodyPr>
          <a:lstStyle/>
          <a:p>
            <a:pPr>
              <a:lnSpc>
                <a:spcPts val="3639"/>
              </a:lnSpc>
            </a:pPr>
            <a:r>
              <a:rPr lang="en-US" sz="2599">
                <a:solidFill>
                  <a:srgbClr val="383ABB"/>
                </a:solidFill>
                <a:latin typeface="Nunito 1 Bold"/>
              </a:rPr>
              <a:t>Nos referimos al CONJUNTO DE ESTRATEGIAS QUE VAMOS A UTILIZAR PARA INCREMENTAR NUESTRAS VENTAS y que están relacionadas con cuatro elementos fundamentales: el producto, el precio, la promoción y la distribución, lo que también se conoce como las cuatro Ps (es un concepto de origen americano y en inglés, distribución es placement, de ahí las cuatro Ps).</a:t>
            </a:r>
          </a:p>
          <a:p>
            <a:pPr marL="0" lvl="0" indent="0" algn="l">
              <a:lnSpc>
                <a:spcPts val="3639"/>
              </a:lnSpc>
            </a:pPr>
            <a:endParaRPr lang="en-US" sz="2599">
              <a:solidFill>
                <a:srgbClr val="383ABB"/>
              </a:solidFill>
              <a:latin typeface="Nunito 1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6899412" y="470140"/>
            <a:ext cx="559260" cy="558560"/>
          </a:xfrm>
          <a:custGeom>
            <a:avLst/>
            <a:gdLst/>
            <a:ahLst/>
            <a:cxnLst/>
            <a:rect l="l" t="t" r="r" b="b"/>
            <a:pathLst>
              <a:path w="559260" h="558560">
                <a:moveTo>
                  <a:pt x="0" y="0"/>
                </a:moveTo>
                <a:lnTo>
                  <a:pt x="559259" y="0"/>
                </a:lnTo>
                <a:lnTo>
                  <a:pt x="559259" y="558560"/>
                </a:lnTo>
                <a:lnTo>
                  <a:pt x="0" y="558560"/>
                </a:lnTo>
                <a:lnTo>
                  <a:pt x="0" y="0"/>
                </a:lnTo>
                <a:close/>
              </a:path>
            </a:pathLst>
          </a:custGeom>
          <a:blipFill>
            <a:blip r:embed="rId3"/>
            <a:stretch>
              <a:fillRect/>
            </a:stretch>
          </a:blipFill>
        </p:spPr>
        <p:txBody>
          <a:bodyPr/>
          <a:lstStyle/>
          <a:p>
            <a:endParaRPr lang="es-ES"/>
          </a:p>
        </p:txBody>
      </p:sp>
      <p:sp>
        <p:nvSpPr>
          <p:cNvPr id="4" name="Freeform 4"/>
          <p:cNvSpPr/>
          <p:nvPr/>
        </p:nvSpPr>
        <p:spPr>
          <a:xfrm>
            <a:off x="457739" y="3177829"/>
            <a:ext cx="570961" cy="570247"/>
          </a:xfrm>
          <a:custGeom>
            <a:avLst/>
            <a:gdLst/>
            <a:ahLst/>
            <a:cxnLst/>
            <a:rect l="l" t="t" r="r" b="b"/>
            <a:pathLst>
              <a:path w="570961" h="570247">
                <a:moveTo>
                  <a:pt x="0" y="0"/>
                </a:moveTo>
                <a:lnTo>
                  <a:pt x="570961" y="0"/>
                </a:lnTo>
                <a:lnTo>
                  <a:pt x="570961" y="570248"/>
                </a:lnTo>
                <a:lnTo>
                  <a:pt x="0" y="570248"/>
                </a:lnTo>
                <a:lnTo>
                  <a:pt x="0" y="0"/>
                </a:lnTo>
                <a:close/>
              </a:path>
            </a:pathLst>
          </a:custGeom>
          <a:blipFill>
            <a:blip r:embed="rId4"/>
            <a:stretch>
              <a:fillRect/>
            </a:stretch>
          </a:blipFill>
          <a:ln cap="sq">
            <a:noFill/>
            <a:prstDash val="solid"/>
            <a:miter/>
          </a:ln>
        </p:spPr>
        <p:txBody>
          <a:bodyPr/>
          <a:lstStyle/>
          <a:p>
            <a:endParaRPr lang="es-ES"/>
          </a:p>
        </p:txBody>
      </p:sp>
      <p:sp>
        <p:nvSpPr>
          <p:cNvPr id="5" name="Freeform 5"/>
          <p:cNvSpPr/>
          <p:nvPr/>
        </p:nvSpPr>
        <p:spPr>
          <a:xfrm>
            <a:off x="5791247" y="6549505"/>
            <a:ext cx="514225" cy="513582"/>
          </a:xfrm>
          <a:custGeom>
            <a:avLst/>
            <a:gdLst/>
            <a:ahLst/>
            <a:cxnLst/>
            <a:rect l="l" t="t" r="r" b="b"/>
            <a:pathLst>
              <a:path w="514225" h="513582">
                <a:moveTo>
                  <a:pt x="0" y="0"/>
                </a:moveTo>
                <a:lnTo>
                  <a:pt x="514225" y="0"/>
                </a:lnTo>
                <a:lnTo>
                  <a:pt x="514225" y="513582"/>
                </a:lnTo>
                <a:lnTo>
                  <a:pt x="0" y="513582"/>
                </a:lnTo>
                <a:lnTo>
                  <a:pt x="0" y="0"/>
                </a:lnTo>
                <a:close/>
              </a:path>
            </a:pathLst>
          </a:custGeom>
          <a:blipFill>
            <a:blip r:embed="rId5"/>
            <a:stretch>
              <a:fillRect/>
            </a:stretch>
          </a:blipFill>
        </p:spPr>
        <p:txBody>
          <a:bodyPr/>
          <a:lstStyle/>
          <a:p>
            <a:endParaRPr lang="es-ES"/>
          </a:p>
        </p:txBody>
      </p:sp>
      <p:sp>
        <p:nvSpPr>
          <p:cNvPr id="6" name="Freeform 6"/>
          <p:cNvSpPr/>
          <p:nvPr/>
        </p:nvSpPr>
        <p:spPr>
          <a:xfrm rot="-1485691">
            <a:off x="4620447" y="7775251"/>
            <a:ext cx="2855826" cy="2291800"/>
          </a:xfrm>
          <a:custGeom>
            <a:avLst/>
            <a:gdLst/>
            <a:ahLst/>
            <a:cxnLst/>
            <a:rect l="l" t="t" r="r" b="b"/>
            <a:pathLst>
              <a:path w="2855826" h="2291800">
                <a:moveTo>
                  <a:pt x="0" y="0"/>
                </a:moveTo>
                <a:lnTo>
                  <a:pt x="2855825" y="0"/>
                </a:lnTo>
                <a:lnTo>
                  <a:pt x="2855825" y="2291800"/>
                </a:lnTo>
                <a:lnTo>
                  <a:pt x="0" y="2291800"/>
                </a:lnTo>
                <a:lnTo>
                  <a:pt x="0" y="0"/>
                </a:lnTo>
                <a:close/>
              </a:path>
            </a:pathLst>
          </a:custGeom>
          <a:blipFill>
            <a:blip r:embed="rId6"/>
            <a:stretch>
              <a:fillRect/>
            </a:stretch>
          </a:blipFill>
        </p:spPr>
        <p:txBody>
          <a:bodyPr/>
          <a:lstStyle/>
          <a:p>
            <a:endParaRPr lang="es-ES"/>
          </a:p>
        </p:txBody>
      </p:sp>
      <p:sp>
        <p:nvSpPr>
          <p:cNvPr id="7" name="Freeform 7"/>
          <p:cNvSpPr/>
          <p:nvPr/>
        </p:nvSpPr>
        <p:spPr>
          <a:xfrm rot="6302772">
            <a:off x="-8593" y="-634171"/>
            <a:ext cx="2074585" cy="2394904"/>
          </a:xfrm>
          <a:custGeom>
            <a:avLst/>
            <a:gdLst/>
            <a:ahLst/>
            <a:cxnLst/>
            <a:rect l="l" t="t" r="r" b="b"/>
            <a:pathLst>
              <a:path w="2074585" h="2394904">
                <a:moveTo>
                  <a:pt x="0" y="0"/>
                </a:moveTo>
                <a:lnTo>
                  <a:pt x="2074586" y="0"/>
                </a:lnTo>
                <a:lnTo>
                  <a:pt x="2074586" y="2394903"/>
                </a:lnTo>
                <a:lnTo>
                  <a:pt x="0" y="2394903"/>
                </a:lnTo>
                <a:lnTo>
                  <a:pt x="0" y="0"/>
                </a:lnTo>
                <a:close/>
              </a:path>
            </a:pathLst>
          </a:custGeom>
          <a:blipFill>
            <a:blip r:embed="rId7"/>
            <a:stretch>
              <a:fillRect/>
            </a:stretch>
          </a:blipFill>
        </p:spPr>
        <p:txBody>
          <a:bodyPr/>
          <a:lstStyle/>
          <a:p>
            <a:endParaRPr lang="es-ES"/>
          </a:p>
        </p:txBody>
      </p:sp>
      <p:sp>
        <p:nvSpPr>
          <p:cNvPr id="8" name="Freeform 8"/>
          <p:cNvSpPr/>
          <p:nvPr/>
        </p:nvSpPr>
        <p:spPr>
          <a:xfrm rot="-1937605">
            <a:off x="-733159" y="2960315"/>
            <a:ext cx="8980216" cy="5340875"/>
          </a:xfrm>
          <a:custGeom>
            <a:avLst/>
            <a:gdLst/>
            <a:ahLst/>
            <a:cxnLst/>
            <a:rect l="l" t="t" r="r" b="b"/>
            <a:pathLst>
              <a:path w="8980216" h="5340875">
                <a:moveTo>
                  <a:pt x="0" y="0"/>
                </a:moveTo>
                <a:lnTo>
                  <a:pt x="8980216" y="0"/>
                </a:lnTo>
                <a:lnTo>
                  <a:pt x="8980216" y="5340876"/>
                </a:lnTo>
                <a:lnTo>
                  <a:pt x="0" y="5340876"/>
                </a:lnTo>
                <a:lnTo>
                  <a:pt x="0" y="0"/>
                </a:lnTo>
                <a:close/>
              </a:path>
            </a:pathLst>
          </a:custGeom>
          <a:blipFill>
            <a:blip r:embed="rId8"/>
            <a:stretch>
              <a:fillRect r="-11513"/>
            </a:stretch>
          </a:blipFill>
        </p:spPr>
        <p:txBody>
          <a:bodyPr/>
          <a:lstStyle/>
          <a:p>
            <a:endParaRPr lang="es-ES"/>
          </a:p>
        </p:txBody>
      </p:sp>
      <p:sp>
        <p:nvSpPr>
          <p:cNvPr id="9" name="TextBox 9"/>
          <p:cNvSpPr txBox="1"/>
          <p:nvPr/>
        </p:nvSpPr>
        <p:spPr>
          <a:xfrm>
            <a:off x="8539576" y="378509"/>
            <a:ext cx="8516780" cy="2156421"/>
          </a:xfrm>
          <a:prstGeom prst="rect">
            <a:avLst/>
          </a:prstGeom>
        </p:spPr>
        <p:txBody>
          <a:bodyPr lIns="0" tIns="0" rIns="0" bIns="0" rtlCol="0" anchor="t">
            <a:spAutoFit/>
          </a:bodyPr>
          <a:lstStyle/>
          <a:p>
            <a:pPr marL="0" lvl="0" indent="0" algn="l">
              <a:lnSpc>
                <a:spcPts val="8359"/>
              </a:lnSpc>
              <a:spcBef>
                <a:spcPct val="0"/>
              </a:spcBef>
            </a:pPr>
            <a:r>
              <a:rPr lang="en-US" sz="8115">
                <a:solidFill>
                  <a:srgbClr val="383ABB"/>
                </a:solidFill>
                <a:latin typeface="Nunito 1 Heavy"/>
              </a:rPr>
              <a:t>PRODUCTO O SERVICIO</a:t>
            </a:r>
          </a:p>
        </p:txBody>
      </p:sp>
      <p:sp>
        <p:nvSpPr>
          <p:cNvPr id="10" name="TextBox 10"/>
          <p:cNvSpPr txBox="1"/>
          <p:nvPr/>
        </p:nvSpPr>
        <p:spPr>
          <a:xfrm>
            <a:off x="9144000" y="2774938"/>
            <a:ext cx="8754356" cy="6684645"/>
          </a:xfrm>
          <a:prstGeom prst="rect">
            <a:avLst/>
          </a:prstGeom>
        </p:spPr>
        <p:txBody>
          <a:bodyPr lIns="0" tIns="0" rIns="0" bIns="0" rtlCol="0" anchor="t">
            <a:spAutoFit/>
          </a:bodyPr>
          <a:lstStyle/>
          <a:p>
            <a:pPr algn="just">
              <a:lnSpc>
                <a:spcPts val="4199"/>
              </a:lnSpc>
            </a:pPr>
            <a:r>
              <a:rPr lang="en-US" sz="2999">
                <a:solidFill>
                  <a:srgbClr val="383ABB"/>
                </a:solidFill>
                <a:latin typeface="Nunito 1 Bold"/>
              </a:rPr>
              <a:t>Podemos definir un producto como un </a:t>
            </a:r>
            <a:r>
              <a:rPr lang="en-US" sz="2999" u="sng">
                <a:solidFill>
                  <a:srgbClr val="383ABB"/>
                </a:solidFill>
                <a:latin typeface="Nunito 1 Bold"/>
              </a:rPr>
              <a:t>bien o servicio, tangible o intangible, que satisface una necesidad del consumidor</a:t>
            </a:r>
            <a:r>
              <a:rPr lang="en-US" sz="2999">
                <a:solidFill>
                  <a:srgbClr val="383ABB"/>
                </a:solidFill>
                <a:latin typeface="Nunito 1 Bold"/>
              </a:rPr>
              <a:t>. Dicha necesidad puede estar cubierta por un producto de la competencia o bien puede ser una necesidad latente de la que el consumidor aún no es consciente. En el caso de que nuestro producto compita por otros por satisfacer la misma necesidad del consumidor, deberemos ser capaces de ofrecer un valor añadido que nos diferencie de la competencia o bien competir a un precio más bajo.</a:t>
            </a:r>
          </a:p>
          <a:p>
            <a:pPr marL="0" lvl="0" indent="0" algn="l">
              <a:lnSpc>
                <a:spcPts val="3359"/>
              </a:lnSpc>
            </a:pPr>
            <a:endParaRPr lang="en-US" sz="2999">
              <a:solidFill>
                <a:srgbClr val="383ABB"/>
              </a:solidFill>
              <a:latin typeface="Nunito 1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 r="-28711" b="-29439"/>
            </a:stretch>
          </a:blipFill>
        </p:spPr>
        <p:txBody>
          <a:bodyPr/>
          <a:lstStyle/>
          <a:p>
            <a:endParaRPr lang="es-ES"/>
          </a:p>
        </p:txBody>
      </p:sp>
      <p:sp>
        <p:nvSpPr>
          <p:cNvPr id="3" name="Freeform 3"/>
          <p:cNvSpPr/>
          <p:nvPr/>
        </p:nvSpPr>
        <p:spPr>
          <a:xfrm>
            <a:off x="931717" y="-269406"/>
            <a:ext cx="649866" cy="649053"/>
          </a:xfrm>
          <a:custGeom>
            <a:avLst/>
            <a:gdLst/>
            <a:ahLst/>
            <a:cxnLst/>
            <a:rect l="l" t="t" r="r" b="b"/>
            <a:pathLst>
              <a:path w="649866" h="649053">
                <a:moveTo>
                  <a:pt x="0" y="0"/>
                </a:moveTo>
                <a:lnTo>
                  <a:pt x="649866" y="0"/>
                </a:lnTo>
                <a:lnTo>
                  <a:pt x="649866" y="649053"/>
                </a:lnTo>
                <a:lnTo>
                  <a:pt x="0" y="649053"/>
                </a:lnTo>
                <a:lnTo>
                  <a:pt x="0" y="0"/>
                </a:lnTo>
                <a:close/>
              </a:path>
            </a:pathLst>
          </a:custGeom>
          <a:blipFill>
            <a:blip r:embed="rId3"/>
            <a:stretch>
              <a:fillRect/>
            </a:stretch>
          </a:blipFill>
        </p:spPr>
        <p:txBody>
          <a:bodyPr/>
          <a:lstStyle/>
          <a:p>
            <a:endParaRPr lang="es-ES"/>
          </a:p>
        </p:txBody>
      </p:sp>
      <p:sp>
        <p:nvSpPr>
          <p:cNvPr id="4" name="Freeform 4"/>
          <p:cNvSpPr/>
          <p:nvPr/>
        </p:nvSpPr>
        <p:spPr>
          <a:xfrm>
            <a:off x="6740100" y="5143500"/>
            <a:ext cx="456651" cy="456081"/>
          </a:xfrm>
          <a:custGeom>
            <a:avLst/>
            <a:gdLst/>
            <a:ahLst/>
            <a:cxnLst/>
            <a:rect l="l" t="t" r="r" b="b"/>
            <a:pathLst>
              <a:path w="456651" h="456081">
                <a:moveTo>
                  <a:pt x="0" y="0"/>
                </a:moveTo>
                <a:lnTo>
                  <a:pt x="456651" y="0"/>
                </a:lnTo>
                <a:lnTo>
                  <a:pt x="456651" y="456081"/>
                </a:lnTo>
                <a:lnTo>
                  <a:pt x="0" y="456081"/>
                </a:lnTo>
                <a:lnTo>
                  <a:pt x="0" y="0"/>
                </a:lnTo>
                <a:close/>
              </a:path>
            </a:pathLst>
          </a:custGeom>
          <a:blipFill>
            <a:blip r:embed="rId4"/>
            <a:stretch>
              <a:fillRect/>
            </a:stretch>
          </a:blipFill>
          <a:ln cap="sq">
            <a:noFill/>
            <a:prstDash val="solid"/>
            <a:miter/>
          </a:ln>
        </p:spPr>
        <p:txBody>
          <a:bodyPr/>
          <a:lstStyle/>
          <a:p>
            <a:endParaRPr lang="es-ES"/>
          </a:p>
        </p:txBody>
      </p:sp>
      <p:sp>
        <p:nvSpPr>
          <p:cNvPr id="5" name="Freeform 5"/>
          <p:cNvSpPr/>
          <p:nvPr/>
        </p:nvSpPr>
        <p:spPr>
          <a:xfrm>
            <a:off x="2177234" y="9118292"/>
            <a:ext cx="520081" cy="519431"/>
          </a:xfrm>
          <a:custGeom>
            <a:avLst/>
            <a:gdLst/>
            <a:ahLst/>
            <a:cxnLst/>
            <a:rect l="l" t="t" r="r" b="b"/>
            <a:pathLst>
              <a:path w="520081" h="519431">
                <a:moveTo>
                  <a:pt x="0" y="0"/>
                </a:moveTo>
                <a:lnTo>
                  <a:pt x="520081" y="0"/>
                </a:lnTo>
                <a:lnTo>
                  <a:pt x="520081" y="519431"/>
                </a:lnTo>
                <a:lnTo>
                  <a:pt x="0" y="519431"/>
                </a:lnTo>
                <a:lnTo>
                  <a:pt x="0" y="0"/>
                </a:lnTo>
                <a:close/>
              </a:path>
            </a:pathLst>
          </a:custGeom>
          <a:blipFill>
            <a:blip r:embed="rId5"/>
            <a:stretch>
              <a:fillRect/>
            </a:stretch>
          </a:blipFill>
        </p:spPr>
        <p:txBody>
          <a:bodyPr/>
          <a:lstStyle/>
          <a:p>
            <a:endParaRPr lang="es-ES"/>
          </a:p>
        </p:txBody>
      </p:sp>
      <p:sp>
        <p:nvSpPr>
          <p:cNvPr id="6" name="Freeform 6"/>
          <p:cNvSpPr/>
          <p:nvPr/>
        </p:nvSpPr>
        <p:spPr>
          <a:xfrm>
            <a:off x="2041251" y="-269406"/>
            <a:ext cx="2044379" cy="2360033"/>
          </a:xfrm>
          <a:custGeom>
            <a:avLst/>
            <a:gdLst/>
            <a:ahLst/>
            <a:cxnLst/>
            <a:rect l="l" t="t" r="r" b="b"/>
            <a:pathLst>
              <a:path w="2044379" h="2360033">
                <a:moveTo>
                  <a:pt x="0" y="0"/>
                </a:moveTo>
                <a:lnTo>
                  <a:pt x="2044379" y="0"/>
                </a:lnTo>
                <a:lnTo>
                  <a:pt x="2044379" y="2360033"/>
                </a:lnTo>
                <a:lnTo>
                  <a:pt x="0" y="2360033"/>
                </a:lnTo>
                <a:lnTo>
                  <a:pt x="0" y="0"/>
                </a:lnTo>
                <a:close/>
              </a:path>
            </a:pathLst>
          </a:custGeom>
          <a:blipFill>
            <a:blip r:embed="rId6"/>
            <a:stretch>
              <a:fillRect/>
            </a:stretch>
          </a:blipFill>
        </p:spPr>
        <p:txBody>
          <a:bodyPr/>
          <a:lstStyle/>
          <a:p>
            <a:endParaRPr lang="es-ES"/>
          </a:p>
        </p:txBody>
      </p:sp>
      <p:sp>
        <p:nvSpPr>
          <p:cNvPr id="7" name="Freeform 7"/>
          <p:cNvSpPr/>
          <p:nvPr/>
        </p:nvSpPr>
        <p:spPr>
          <a:xfrm rot="-3599469">
            <a:off x="5022688" y="9169489"/>
            <a:ext cx="1433369" cy="1483435"/>
          </a:xfrm>
          <a:custGeom>
            <a:avLst/>
            <a:gdLst/>
            <a:ahLst/>
            <a:cxnLst/>
            <a:rect l="l" t="t" r="r" b="b"/>
            <a:pathLst>
              <a:path w="1433369" h="1483435">
                <a:moveTo>
                  <a:pt x="0" y="0"/>
                </a:moveTo>
                <a:lnTo>
                  <a:pt x="1433369" y="0"/>
                </a:lnTo>
                <a:lnTo>
                  <a:pt x="1433369" y="1483435"/>
                </a:lnTo>
                <a:lnTo>
                  <a:pt x="0" y="1483435"/>
                </a:lnTo>
                <a:lnTo>
                  <a:pt x="0" y="0"/>
                </a:lnTo>
                <a:close/>
              </a:path>
            </a:pathLst>
          </a:custGeom>
          <a:blipFill>
            <a:blip r:embed="rId7"/>
            <a:stretch>
              <a:fillRect/>
            </a:stretch>
          </a:blipFill>
        </p:spPr>
        <p:txBody>
          <a:bodyPr/>
          <a:lstStyle/>
          <a:p>
            <a:endParaRPr lang="es-ES"/>
          </a:p>
        </p:txBody>
      </p:sp>
      <p:sp>
        <p:nvSpPr>
          <p:cNvPr id="8" name="Freeform 8"/>
          <p:cNvSpPr/>
          <p:nvPr/>
        </p:nvSpPr>
        <p:spPr>
          <a:xfrm>
            <a:off x="13095631" y="1730505"/>
            <a:ext cx="4308140" cy="6212338"/>
          </a:xfrm>
          <a:custGeom>
            <a:avLst/>
            <a:gdLst/>
            <a:ahLst/>
            <a:cxnLst/>
            <a:rect l="l" t="t" r="r" b="b"/>
            <a:pathLst>
              <a:path w="4308140" h="6212338">
                <a:moveTo>
                  <a:pt x="0" y="0"/>
                </a:moveTo>
                <a:lnTo>
                  <a:pt x="4308140" y="0"/>
                </a:lnTo>
                <a:lnTo>
                  <a:pt x="4308140" y="6212338"/>
                </a:lnTo>
                <a:lnTo>
                  <a:pt x="0" y="6212338"/>
                </a:lnTo>
                <a:lnTo>
                  <a:pt x="0" y="0"/>
                </a:lnTo>
                <a:close/>
              </a:path>
            </a:pathLst>
          </a:custGeom>
          <a:blipFill>
            <a:blip r:embed="rId8"/>
            <a:stretch>
              <a:fillRect/>
            </a:stretch>
          </a:blipFill>
        </p:spPr>
        <p:txBody>
          <a:bodyPr/>
          <a:lstStyle/>
          <a:p>
            <a:endParaRPr lang="es-ES"/>
          </a:p>
        </p:txBody>
      </p:sp>
      <p:sp>
        <p:nvSpPr>
          <p:cNvPr id="9" name="Freeform 9"/>
          <p:cNvSpPr/>
          <p:nvPr/>
        </p:nvSpPr>
        <p:spPr>
          <a:xfrm>
            <a:off x="136527" y="2437839"/>
            <a:ext cx="11205691" cy="5573740"/>
          </a:xfrm>
          <a:custGeom>
            <a:avLst/>
            <a:gdLst/>
            <a:ahLst/>
            <a:cxnLst/>
            <a:rect l="l" t="t" r="r" b="b"/>
            <a:pathLst>
              <a:path w="11205691" h="5573740">
                <a:moveTo>
                  <a:pt x="0" y="0"/>
                </a:moveTo>
                <a:lnTo>
                  <a:pt x="11205691" y="0"/>
                </a:lnTo>
                <a:lnTo>
                  <a:pt x="11205691" y="5573740"/>
                </a:lnTo>
                <a:lnTo>
                  <a:pt x="0" y="5573740"/>
                </a:lnTo>
                <a:lnTo>
                  <a:pt x="0" y="0"/>
                </a:lnTo>
                <a:close/>
              </a:path>
            </a:pathLst>
          </a:custGeom>
          <a:blipFill>
            <a:blip r:embed="rId9"/>
            <a:stretch>
              <a:fillRect/>
            </a:stretch>
          </a:blipFill>
        </p:spPr>
        <p:txBody>
          <a:bodyPr/>
          <a:lstStyle/>
          <a:p>
            <a:endParaRPr lang="es-ES"/>
          </a:p>
        </p:txBody>
      </p:sp>
      <p:sp>
        <p:nvSpPr>
          <p:cNvPr id="10" name="TextBox 10"/>
          <p:cNvSpPr txBox="1"/>
          <p:nvPr/>
        </p:nvSpPr>
        <p:spPr>
          <a:xfrm>
            <a:off x="4738646" y="358114"/>
            <a:ext cx="11718218" cy="1171668"/>
          </a:xfrm>
          <a:prstGeom prst="rect">
            <a:avLst/>
          </a:prstGeom>
        </p:spPr>
        <p:txBody>
          <a:bodyPr lIns="0" tIns="0" rIns="0" bIns="0" rtlCol="0" anchor="t">
            <a:spAutoFit/>
          </a:bodyPr>
          <a:lstStyle/>
          <a:p>
            <a:pPr marL="0" lvl="0" indent="0" algn="l">
              <a:lnSpc>
                <a:spcPts val="4548"/>
              </a:lnSpc>
              <a:spcBef>
                <a:spcPct val="0"/>
              </a:spcBef>
            </a:pPr>
            <a:r>
              <a:rPr lang="en-US" sz="4416">
                <a:solidFill>
                  <a:srgbClr val="383ABB"/>
                </a:solidFill>
                <a:latin typeface="Nunito 1 Heavy"/>
              </a:rPr>
              <a:t>Echando un vistazo a los diferentes niveles de un producto, podemos mencionar: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3370</Words>
  <Application>Microsoft Office PowerPoint</Application>
  <PresentationFormat>Personalizado</PresentationFormat>
  <Paragraphs>155</Paragraphs>
  <Slides>29</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29</vt:i4>
      </vt:variant>
    </vt:vector>
  </HeadingPairs>
  <TitlesOfParts>
    <vt:vector size="40" baseType="lpstr">
      <vt:lpstr>Calibri</vt:lpstr>
      <vt:lpstr>Brasika</vt:lpstr>
      <vt:lpstr>Open Sans Bold</vt:lpstr>
      <vt:lpstr>Nunito 1 Ultra-Bold</vt:lpstr>
      <vt:lpstr>Nunito 1 Bold</vt:lpstr>
      <vt:lpstr>Nunito 1 Semi-Bold</vt:lpstr>
      <vt:lpstr>Nunito 1 Heavy</vt:lpstr>
      <vt:lpstr>Nunito 2 Heavy</vt:lpstr>
      <vt:lpstr>Arial</vt:lpstr>
      <vt:lpstr>Nunito 2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Propuesta Proyecto Marketing Creativa 3D Multicolor </dc:title>
  <cp:lastModifiedBy>FLORES BENEYTO, MARIA ROSA</cp:lastModifiedBy>
  <cp:revision>2</cp:revision>
  <dcterms:created xsi:type="dcterms:W3CDTF">2006-08-16T00:00:00Z</dcterms:created>
  <dcterms:modified xsi:type="dcterms:W3CDTF">2023-11-05T11:31:25Z</dcterms:modified>
  <dc:identifier>DAFzMl-_IrE</dc:identifier>
</cp:coreProperties>
</file>